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61" r:id="rId4"/>
    <p:sldId id="257" r:id="rId5"/>
    <p:sldId id="258" r:id="rId6"/>
    <p:sldId id="256" r:id="rId7"/>
    <p:sldId id="267" r:id="rId8"/>
    <p:sldId id="260" r:id="rId9"/>
    <p:sldId id="275" r:id="rId10"/>
    <p:sldId id="262" r:id="rId11"/>
    <p:sldId id="274" r:id="rId12"/>
    <p:sldId id="264" r:id="rId13"/>
    <p:sldId id="265"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25" d="100"/>
          <a:sy n="125" d="100"/>
        </p:scale>
        <p:origin x="151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M" userId="f0c28b54bf855f26" providerId="LiveId" clId="{B5900585-9317-4D53-99D9-70AC153B9D69}"/>
    <pc:docChg chg="modSld">
      <pc:chgData name="Scott M" userId="f0c28b54bf855f26" providerId="LiveId" clId="{B5900585-9317-4D53-99D9-70AC153B9D69}" dt="2025-04-15T16:24:23.995" v="17" actId="6549"/>
      <pc:docMkLst>
        <pc:docMk/>
      </pc:docMkLst>
      <pc:sldChg chg="modSp mod">
        <pc:chgData name="Scott M" userId="f0c28b54bf855f26" providerId="LiveId" clId="{B5900585-9317-4D53-99D9-70AC153B9D69}" dt="2025-04-15T16:24:23.995" v="17" actId="6549"/>
        <pc:sldMkLst>
          <pc:docMk/>
          <pc:sldMk cId="3814440160" sldId="274"/>
        </pc:sldMkLst>
      </pc:sldChg>
    </pc:docChg>
  </pc:docChgLst>
  <pc:docChgLst>
    <pc:chgData name="Scott M" userId="f0c28b54bf855f26" providerId="LiveId" clId="{988E482D-C97A-460D-804F-B80C11B27D79}"/>
    <pc:docChg chg="undo custSel modSld">
      <pc:chgData name="Scott M" userId="f0c28b54bf855f26" providerId="LiveId" clId="{988E482D-C97A-460D-804F-B80C11B27D79}" dt="2024-11-27T14:44:54.739" v="405" actId="6549"/>
      <pc:docMkLst>
        <pc:docMk/>
      </pc:docMkLst>
      <pc:sldChg chg="modSp mod">
        <pc:chgData name="Scott M" userId="f0c28b54bf855f26" providerId="LiveId" clId="{988E482D-C97A-460D-804F-B80C11B27D79}" dt="2024-11-27T14:44:54.739" v="405" actId="6549"/>
        <pc:sldMkLst>
          <pc:docMk/>
          <pc:sldMk cId="1428922020" sldId="264"/>
        </pc:sldMkLst>
      </pc:sldChg>
    </pc:docChg>
  </pc:docChgLst>
  <pc:docChgLst>
    <pc:chgData name="Scott M" userId="f0c28b54bf855f26" providerId="LiveId" clId="{778EAB29-881B-4DCE-995B-DC7FB3F3E703}"/>
    <pc:docChg chg="modSld">
      <pc:chgData name="Scott M" userId="f0c28b54bf855f26" providerId="LiveId" clId="{778EAB29-881B-4DCE-995B-DC7FB3F3E703}" dt="2025-10-07T14:42:54.126" v="16" actId="20577"/>
      <pc:docMkLst>
        <pc:docMk/>
      </pc:docMkLst>
      <pc:sldChg chg="modSp mod">
        <pc:chgData name="Scott M" userId="f0c28b54bf855f26" providerId="LiveId" clId="{778EAB29-881B-4DCE-995B-DC7FB3F3E703}" dt="2025-10-07T14:42:54.126" v="16" actId="20577"/>
        <pc:sldMkLst>
          <pc:docMk/>
          <pc:sldMk cId="4173835261" sldId="275"/>
        </pc:sldMkLst>
        <pc:spChg chg="mod">
          <ac:chgData name="Scott M" userId="f0c28b54bf855f26" providerId="LiveId" clId="{778EAB29-881B-4DCE-995B-DC7FB3F3E703}" dt="2025-10-07T14:42:54.126" v="16" actId="20577"/>
          <ac:spMkLst>
            <pc:docMk/>
            <pc:sldMk cId="4173835261" sldId="275"/>
            <ac:spMk id="2" creationId="{477FCA11-07D4-4104-4E0A-0CF5C1168D58}"/>
          </ac:spMkLst>
        </pc:spChg>
      </pc:sldChg>
    </pc:docChg>
  </pc:docChgLst>
  <pc:docChgLst>
    <pc:chgData name="Scott M" userId="f0c28b54bf855f26" providerId="LiveId" clId="{1F5FBFF3-01F5-4E2D-9173-DCBFFF1F200C}"/>
    <pc:docChg chg="modSld">
      <pc:chgData name="Scott M" userId="f0c28b54bf855f26" providerId="LiveId" clId="{1F5FBFF3-01F5-4E2D-9173-DCBFFF1F200C}" dt="2024-12-05T02:38:36.518" v="1" actId="20577"/>
      <pc:docMkLst>
        <pc:docMk/>
      </pc:docMkLst>
      <pc:sldChg chg="modSp mod">
        <pc:chgData name="Scott M" userId="f0c28b54bf855f26" providerId="LiveId" clId="{1F5FBFF3-01F5-4E2D-9173-DCBFFF1F200C}" dt="2024-12-05T02:38:36.518" v="1" actId="20577"/>
        <pc:sldMkLst>
          <pc:docMk/>
          <pc:sldMk cId="1428922020" sldId="264"/>
        </pc:sldMkLst>
      </pc:sldChg>
    </pc:docChg>
  </pc:docChgLst>
  <pc:docChgLst>
    <pc:chgData name="Scott M" userId="f0c28b54bf855f26" providerId="LiveId" clId="{08D383AB-42CE-486B-B276-9650394EE2C5}"/>
    <pc:docChg chg="modSld">
      <pc:chgData name="Scott M" userId="f0c28b54bf855f26" providerId="LiveId" clId="{08D383AB-42CE-486B-B276-9650394EE2C5}" dt="2024-11-24T17:31:34.879" v="58" actId="20577"/>
      <pc:docMkLst>
        <pc:docMk/>
      </pc:docMkLst>
      <pc:sldChg chg="modSp mod">
        <pc:chgData name="Scott M" userId="f0c28b54bf855f26" providerId="LiveId" clId="{08D383AB-42CE-486B-B276-9650394EE2C5}" dt="2024-11-24T17:31:34.879" v="58" actId="20577"/>
        <pc:sldMkLst>
          <pc:docMk/>
          <pc:sldMk cId="1428922020" sldId="264"/>
        </pc:sldMkLst>
      </pc:sldChg>
    </pc:docChg>
  </pc:docChgLst>
  <pc:docChgLst>
    <pc:chgData name="Scott M" userId="f0c28b54bf855f26" providerId="LiveId" clId="{7C740751-3C57-4E9C-8142-4B012D97AFBB}"/>
    <pc:docChg chg="custSel delSld modSld">
      <pc:chgData name="Scott M" userId="f0c28b54bf855f26" providerId="LiveId" clId="{7C740751-3C57-4E9C-8142-4B012D97AFBB}" dt="2025-05-17T00:40:53.188" v="9"/>
      <pc:docMkLst>
        <pc:docMk/>
      </pc:docMkLst>
      <pc:sldChg chg="del">
        <pc:chgData name="Scott M" userId="f0c28b54bf855f26" providerId="LiveId" clId="{7C740751-3C57-4E9C-8142-4B012D97AFBB}" dt="2025-05-17T00:40:36.343" v="7" actId="2696"/>
        <pc:sldMkLst>
          <pc:docMk/>
          <pc:sldMk cId="64042853" sldId="263"/>
        </pc:sldMkLst>
      </pc:sldChg>
      <pc:sldChg chg="modSp mod">
        <pc:chgData name="Scott M" userId="f0c28b54bf855f26" providerId="LiveId" clId="{7C740751-3C57-4E9C-8142-4B012D97AFBB}" dt="2025-05-17T00:39:18.584" v="1" actId="27636"/>
        <pc:sldMkLst>
          <pc:docMk/>
          <pc:sldMk cId="1428922020" sldId="264"/>
        </pc:sldMkLst>
      </pc:sldChg>
      <pc:sldChg chg="modAnim">
        <pc:chgData name="Scott M" userId="f0c28b54bf855f26" providerId="LiveId" clId="{7C740751-3C57-4E9C-8142-4B012D97AFBB}" dt="2025-05-17T00:40:14.235" v="6"/>
        <pc:sldMkLst>
          <pc:docMk/>
          <pc:sldMk cId="1788081775" sldId="265"/>
        </pc:sldMkLst>
      </pc:sldChg>
      <pc:sldChg chg="modSp mod modAnim">
        <pc:chgData name="Scott M" userId="f0c28b54bf855f26" providerId="LiveId" clId="{7C740751-3C57-4E9C-8142-4B012D97AFBB}" dt="2025-05-17T00:40:53.188" v="9"/>
        <pc:sldMkLst>
          <pc:docMk/>
          <pc:sldMk cId="3278584429" sldId="266"/>
        </pc:sldMkLst>
      </pc:sldChg>
      <pc:sldChg chg="modSp modAnim">
        <pc:chgData name="Scott M" userId="f0c28b54bf855f26" providerId="LiveId" clId="{7C740751-3C57-4E9C-8142-4B012D97AFBB}" dt="2025-05-17T00:40:00.973" v="4"/>
        <pc:sldMkLst>
          <pc:docMk/>
          <pc:sldMk cId="975693270" sldId="27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Sheet1!$A$18</c:f>
              <c:strCache>
                <c:ptCount val="1"/>
                <c:pt idx="0">
                  <c:v>Median household income</c:v>
                </c:pt>
              </c:strCache>
            </c:strRef>
          </c:tx>
          <c:spPr>
            <a:solidFill>
              <a:schemeClr val="accent1"/>
            </a:solidFill>
            <a:ln>
              <a:noFill/>
            </a:ln>
            <a:effectLst/>
          </c:spPr>
          <c:invertIfNegative val="0"/>
          <c:cat>
            <c:strRef>
              <c:f>Sheet1!$B$17:$L$17</c:f>
              <c:strCache>
                <c:ptCount val="11"/>
                <c:pt idx="0">
                  <c:v>CT</c:v>
                </c:pt>
                <c:pt idx="2">
                  <c:v>MC</c:v>
                </c:pt>
                <c:pt idx="4">
                  <c:v>CH</c:v>
                </c:pt>
                <c:pt idx="5">
                  <c:v>CL</c:v>
                </c:pt>
                <c:pt idx="6">
                  <c:v>OS</c:v>
                </c:pt>
                <c:pt idx="7">
                  <c:v>DR</c:v>
                </c:pt>
                <c:pt idx="8">
                  <c:v>HA</c:v>
                </c:pt>
                <c:pt idx="9">
                  <c:v>KW</c:v>
                </c:pt>
                <c:pt idx="10">
                  <c:v>DH</c:v>
                </c:pt>
              </c:strCache>
            </c:strRef>
          </c:cat>
          <c:val>
            <c:numRef>
              <c:f>Sheet1!$B$18:$L$18</c:f>
              <c:numCache>
                <c:formatCode>General</c:formatCode>
                <c:ptCount val="11"/>
                <c:pt idx="0" formatCode="&quot;$&quot;#,##0">
                  <c:v>83572</c:v>
                </c:pt>
                <c:pt idx="2" formatCode="&quot;$&quot;#,##0">
                  <c:v>90833</c:v>
                </c:pt>
                <c:pt idx="4" formatCode="&quot;$&quot;#,##0">
                  <c:v>93333</c:v>
                </c:pt>
                <c:pt idx="5" formatCode="&quot;$&quot;#,##0">
                  <c:v>98836</c:v>
                </c:pt>
                <c:pt idx="6" formatCode="&quot;$&quot;#,##0">
                  <c:v>95795</c:v>
                </c:pt>
                <c:pt idx="7" formatCode="&quot;$&quot;#,##0">
                  <c:v>79090</c:v>
                </c:pt>
                <c:pt idx="8" formatCode="&quot;$&quot;#,##0">
                  <c:v>120247</c:v>
                </c:pt>
                <c:pt idx="9" formatCode="&quot;$&quot;#,##0">
                  <c:v>117900</c:v>
                </c:pt>
                <c:pt idx="10" formatCode="&quot;$&quot;#,##0">
                  <c:v>133652</c:v>
                </c:pt>
              </c:numCache>
            </c:numRef>
          </c:val>
          <c:extLst>
            <c:ext xmlns:c16="http://schemas.microsoft.com/office/drawing/2014/chart" uri="{C3380CC4-5D6E-409C-BE32-E72D297353CC}">
              <c16:uniqueId val="{00000000-F600-4E43-8BBB-ACF1DF27A9F2}"/>
            </c:ext>
          </c:extLst>
        </c:ser>
        <c:dLbls>
          <c:showLegendKey val="0"/>
          <c:showVal val="0"/>
          <c:showCatName val="0"/>
          <c:showSerName val="0"/>
          <c:showPercent val="0"/>
          <c:showBubbleSize val="0"/>
        </c:dLbls>
        <c:gapWidth val="219"/>
        <c:overlap val="-27"/>
        <c:axId val="1589815599"/>
        <c:axId val="1777031231"/>
      </c:barChart>
      <c:catAx>
        <c:axId val="158981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31231"/>
        <c:crosses val="autoZero"/>
        <c:auto val="1"/>
        <c:lblAlgn val="ctr"/>
        <c:lblOffset val="100"/>
        <c:noMultiLvlLbl val="0"/>
      </c:catAx>
      <c:valAx>
        <c:axId val="17770312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981559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Equity Profile - % of POPULATION - RACE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White</c:v>
                </c:pt>
              </c:strCache>
            </c:strRef>
          </c:tx>
          <c:spPr>
            <a:solidFill>
              <a:schemeClr val="accent1"/>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Sheet1!$B$2:$L$2</c:f>
              <c:numCache>
                <c:formatCode>General</c:formatCode>
                <c:ptCount val="11"/>
                <c:pt idx="0" formatCode="0%">
                  <c:v>0.63</c:v>
                </c:pt>
                <c:pt idx="2" formatCode="0%">
                  <c:v>0.8</c:v>
                </c:pt>
                <c:pt idx="4" formatCode="0%">
                  <c:v>0.91</c:v>
                </c:pt>
                <c:pt idx="5" formatCode="0%">
                  <c:v>0.84</c:v>
                </c:pt>
                <c:pt idx="6" formatCode="0%">
                  <c:v>0.88</c:v>
                </c:pt>
                <c:pt idx="7" formatCode="0%">
                  <c:v>0.89</c:v>
                </c:pt>
                <c:pt idx="8" formatCode="0%">
                  <c:v>0.91</c:v>
                </c:pt>
                <c:pt idx="9" formatCode="0%">
                  <c:v>0.91</c:v>
                </c:pt>
                <c:pt idx="10" formatCode="0%">
                  <c:v>0.9</c:v>
                </c:pt>
              </c:numCache>
            </c:numRef>
          </c:val>
          <c:extLst>
            <c:ext xmlns:c16="http://schemas.microsoft.com/office/drawing/2014/chart" uri="{C3380CC4-5D6E-409C-BE32-E72D297353CC}">
              <c16:uniqueId val="{00000000-3E92-40EA-A472-138254DA0D66}"/>
            </c:ext>
          </c:extLst>
        </c:ser>
        <c:ser>
          <c:idx val="1"/>
          <c:order val="1"/>
          <c:tx>
            <c:strRef>
              <c:f>Sheet1!$A$3</c:f>
              <c:strCache>
                <c:ptCount val="1"/>
                <c:pt idx="0">
                  <c:v>Black</c:v>
                </c:pt>
              </c:strCache>
            </c:strRef>
          </c:tx>
          <c:spPr>
            <a:solidFill>
              <a:schemeClr val="accent2"/>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Sheet1!$B$3:$L$3</c:f>
              <c:numCache>
                <c:formatCode>General</c:formatCode>
                <c:ptCount val="11"/>
                <c:pt idx="0" formatCode="0%">
                  <c:v>0.1</c:v>
                </c:pt>
                <c:pt idx="2" formatCode="0%">
                  <c:v>0.05</c:v>
                </c:pt>
                <c:pt idx="4" formatCode="0%">
                  <c:v>0</c:v>
                </c:pt>
                <c:pt idx="5" formatCode="0%">
                  <c:v>0.01</c:v>
                </c:pt>
                <c:pt idx="6" formatCode="0%">
                  <c:v>0.01</c:v>
                </c:pt>
                <c:pt idx="7" formatCode="0%">
                  <c:v>0</c:v>
                </c:pt>
                <c:pt idx="8" formatCode="0%">
                  <c:v>0.01</c:v>
                </c:pt>
                <c:pt idx="9" formatCode="0%">
                  <c:v>0</c:v>
                </c:pt>
                <c:pt idx="10" formatCode="0%">
                  <c:v>0.01</c:v>
                </c:pt>
              </c:numCache>
            </c:numRef>
          </c:val>
          <c:extLst>
            <c:ext xmlns:c16="http://schemas.microsoft.com/office/drawing/2014/chart" uri="{C3380CC4-5D6E-409C-BE32-E72D297353CC}">
              <c16:uniqueId val="{00000001-3E92-40EA-A472-138254DA0D66}"/>
            </c:ext>
          </c:extLst>
        </c:ser>
        <c:ser>
          <c:idx val="2"/>
          <c:order val="2"/>
          <c:tx>
            <c:strRef>
              <c:f>Sheet1!$A$4</c:f>
              <c:strCache>
                <c:ptCount val="1"/>
                <c:pt idx="0">
                  <c:v>Latino</c:v>
                </c:pt>
              </c:strCache>
            </c:strRef>
          </c:tx>
          <c:spPr>
            <a:solidFill>
              <a:schemeClr val="accent3"/>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Sheet1!$B$4:$L$4</c:f>
              <c:numCache>
                <c:formatCode>General</c:formatCode>
                <c:ptCount val="11"/>
                <c:pt idx="0" formatCode="0%">
                  <c:v>0.17</c:v>
                </c:pt>
                <c:pt idx="2" formatCode="0%">
                  <c:v>7.0000000000000007E-2</c:v>
                </c:pt>
                <c:pt idx="4" formatCode="0%">
                  <c:v>0.04</c:v>
                </c:pt>
                <c:pt idx="5" formatCode="0%">
                  <c:v>0.09</c:v>
                </c:pt>
                <c:pt idx="6" formatCode="0%">
                  <c:v>0.05</c:v>
                </c:pt>
                <c:pt idx="7" formatCode="0%">
                  <c:v>0.04</c:v>
                </c:pt>
                <c:pt idx="8" formatCode="0%">
                  <c:v>0.03</c:v>
                </c:pt>
                <c:pt idx="9" formatCode="0%">
                  <c:v>0.03</c:v>
                </c:pt>
                <c:pt idx="10" formatCode="0%">
                  <c:v>0.04</c:v>
                </c:pt>
              </c:numCache>
            </c:numRef>
          </c:val>
          <c:extLst>
            <c:ext xmlns:c16="http://schemas.microsoft.com/office/drawing/2014/chart" uri="{C3380CC4-5D6E-409C-BE32-E72D297353CC}">
              <c16:uniqueId val="{00000002-3E92-40EA-A472-138254DA0D66}"/>
            </c:ext>
          </c:extLst>
        </c:ser>
        <c:ser>
          <c:idx val="3"/>
          <c:order val="3"/>
          <c:tx>
            <c:strRef>
              <c:f>Sheet1!$A$5</c:f>
              <c:strCache>
                <c:ptCount val="1"/>
                <c:pt idx="0">
                  <c:v>Asian</c:v>
                </c:pt>
              </c:strCache>
            </c:strRef>
          </c:tx>
          <c:spPr>
            <a:solidFill>
              <a:schemeClr val="accent4"/>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Sheet1!$B$5:$L$5</c:f>
              <c:numCache>
                <c:formatCode>General</c:formatCode>
                <c:ptCount val="11"/>
                <c:pt idx="0" formatCode="0%">
                  <c:v>0.05</c:v>
                </c:pt>
                <c:pt idx="2" formatCode="0%">
                  <c:v>0.03</c:v>
                </c:pt>
                <c:pt idx="4" formatCode="0%">
                  <c:v>0</c:v>
                </c:pt>
                <c:pt idx="5" formatCode="0%">
                  <c:v>0.02</c:v>
                </c:pt>
                <c:pt idx="6" formatCode="0%">
                  <c:v>0.02</c:v>
                </c:pt>
                <c:pt idx="7" formatCode="0%">
                  <c:v>0</c:v>
                </c:pt>
                <c:pt idx="8" formatCode="0%">
                  <c:v>0.01</c:v>
                </c:pt>
                <c:pt idx="9" formatCode="0%">
                  <c:v>0.01</c:v>
                </c:pt>
                <c:pt idx="10" formatCode="0%">
                  <c:v>0.02</c:v>
                </c:pt>
              </c:numCache>
            </c:numRef>
          </c:val>
          <c:extLst>
            <c:ext xmlns:c16="http://schemas.microsoft.com/office/drawing/2014/chart" uri="{C3380CC4-5D6E-409C-BE32-E72D297353CC}">
              <c16:uniqueId val="{00000003-3E92-40EA-A472-138254DA0D66}"/>
            </c:ext>
          </c:extLst>
        </c:ser>
        <c:ser>
          <c:idx val="4"/>
          <c:order val="4"/>
          <c:tx>
            <c:strRef>
              <c:f>Sheet1!$A$6</c:f>
              <c:strCache>
                <c:ptCount val="1"/>
                <c:pt idx="0">
                  <c:v>Other race</c:v>
                </c:pt>
              </c:strCache>
            </c:strRef>
          </c:tx>
          <c:spPr>
            <a:solidFill>
              <a:schemeClr val="accent5"/>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Sheet1!$B$6:$L$6</c:f>
              <c:numCache>
                <c:formatCode>General</c:formatCode>
                <c:ptCount val="11"/>
                <c:pt idx="0" formatCode="0%">
                  <c:v>0.05</c:v>
                </c:pt>
                <c:pt idx="2" formatCode="0%">
                  <c:v>0.05</c:v>
                </c:pt>
                <c:pt idx="4" formatCode="0%">
                  <c:v>0.04</c:v>
                </c:pt>
                <c:pt idx="5" formatCode="0%">
                  <c:v>0.04</c:v>
                </c:pt>
                <c:pt idx="6" formatCode="0%">
                  <c:v>0.03</c:v>
                </c:pt>
                <c:pt idx="7" formatCode="0%">
                  <c:v>0.05</c:v>
                </c:pt>
                <c:pt idx="8" formatCode="0%">
                  <c:v>0.04</c:v>
                </c:pt>
                <c:pt idx="9" formatCode="0%">
                  <c:v>0.04</c:v>
                </c:pt>
                <c:pt idx="10" formatCode="0%">
                  <c:v>0.04</c:v>
                </c:pt>
              </c:numCache>
            </c:numRef>
          </c:val>
          <c:extLst>
            <c:ext xmlns:c16="http://schemas.microsoft.com/office/drawing/2014/chart" uri="{C3380CC4-5D6E-409C-BE32-E72D297353CC}">
              <c16:uniqueId val="{00000004-3E92-40EA-A472-138254DA0D66}"/>
            </c:ext>
          </c:extLst>
        </c:ser>
        <c:dLbls>
          <c:showLegendKey val="0"/>
          <c:showVal val="0"/>
          <c:showCatName val="0"/>
          <c:showSerName val="0"/>
          <c:showPercent val="0"/>
          <c:showBubbleSize val="0"/>
        </c:dLbls>
        <c:gapWidth val="219"/>
        <c:overlap val="-27"/>
        <c:axId val="1580987871"/>
        <c:axId val="1337091471"/>
      </c:barChart>
      <c:catAx>
        <c:axId val="158098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7091471"/>
        <c:crosses val="autoZero"/>
        <c:auto val="1"/>
        <c:lblAlgn val="ctr"/>
        <c:lblOffset val="100"/>
        <c:noMultiLvlLbl val="0"/>
      </c:catAx>
      <c:valAx>
        <c:axId val="1337091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9878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Sheet1!$A$9</c:f>
              <c:strCache>
                <c:ptCount val="1"/>
                <c:pt idx="0">
                  <c:v>Homeownership rate</c:v>
                </c:pt>
              </c:strCache>
            </c:strRef>
          </c:tx>
          <c:spPr>
            <a:solidFill>
              <a:schemeClr val="accent1"/>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Sheet1!$B$9:$L$9</c:f>
              <c:numCache>
                <c:formatCode>General</c:formatCode>
                <c:ptCount val="11"/>
                <c:pt idx="0" formatCode="0%">
                  <c:v>0.66</c:v>
                </c:pt>
                <c:pt idx="2" formatCode="0%">
                  <c:v>0.74</c:v>
                </c:pt>
                <c:pt idx="4" formatCode="0%">
                  <c:v>0.72</c:v>
                </c:pt>
                <c:pt idx="5" formatCode="0%">
                  <c:v>0.86</c:v>
                </c:pt>
                <c:pt idx="6" formatCode="0%">
                  <c:v>0.83</c:v>
                </c:pt>
                <c:pt idx="7" formatCode="0%">
                  <c:v>0.66</c:v>
                </c:pt>
                <c:pt idx="8" formatCode="0%">
                  <c:v>0.9</c:v>
                </c:pt>
                <c:pt idx="9" formatCode="0%">
                  <c:v>0.96</c:v>
                </c:pt>
                <c:pt idx="10" formatCode="0%">
                  <c:v>0.93</c:v>
                </c:pt>
              </c:numCache>
            </c:numRef>
          </c:val>
          <c:extLst>
            <c:ext xmlns:c16="http://schemas.microsoft.com/office/drawing/2014/chart" uri="{C3380CC4-5D6E-409C-BE32-E72D297353CC}">
              <c16:uniqueId val="{00000000-ECA7-4382-BCE5-337A2B64D2B9}"/>
            </c:ext>
          </c:extLst>
        </c:ser>
        <c:ser>
          <c:idx val="1"/>
          <c:order val="1"/>
          <c:tx>
            <c:strRef>
              <c:f>Sheet1!$A$10</c:f>
              <c:strCache>
                <c:ptCount val="1"/>
                <c:pt idx="0">
                  <c:v>Housing cost burden rate</c:v>
                </c:pt>
              </c:strCache>
            </c:strRef>
          </c:tx>
          <c:spPr>
            <a:solidFill>
              <a:schemeClr val="accent2"/>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Sheet1!$B$10:$L$10</c:f>
              <c:numCache>
                <c:formatCode>General</c:formatCode>
                <c:ptCount val="11"/>
                <c:pt idx="0" formatCode="0%">
                  <c:v>0.35</c:v>
                </c:pt>
                <c:pt idx="2" formatCode="0%">
                  <c:v>0.31</c:v>
                </c:pt>
                <c:pt idx="4" formatCode="0%">
                  <c:v>0.34</c:v>
                </c:pt>
                <c:pt idx="5" formatCode="0%">
                  <c:v>0.3</c:v>
                </c:pt>
                <c:pt idx="6" formatCode="0%">
                  <c:v>0.28999999999999998</c:v>
                </c:pt>
                <c:pt idx="7" formatCode="0%">
                  <c:v>0.27</c:v>
                </c:pt>
                <c:pt idx="8" formatCode="0%">
                  <c:v>0.28000000000000003</c:v>
                </c:pt>
                <c:pt idx="9" formatCode="0%">
                  <c:v>0.18</c:v>
                </c:pt>
                <c:pt idx="10" formatCode="0%">
                  <c:v>0.21</c:v>
                </c:pt>
              </c:numCache>
            </c:numRef>
          </c:val>
          <c:extLst>
            <c:ext xmlns:c16="http://schemas.microsoft.com/office/drawing/2014/chart" uri="{C3380CC4-5D6E-409C-BE32-E72D297353CC}">
              <c16:uniqueId val="{00000001-ECA7-4382-BCE5-337A2B64D2B9}"/>
            </c:ext>
          </c:extLst>
        </c:ser>
        <c:ser>
          <c:idx val="2"/>
          <c:order val="2"/>
          <c:tx>
            <c:strRef>
              <c:f>Sheet1!$A$11</c:f>
              <c:strCache>
                <c:ptCount val="1"/>
                <c:pt idx="0">
                  <c:v>Poverty rate</c:v>
                </c:pt>
              </c:strCache>
            </c:strRef>
          </c:tx>
          <c:spPr>
            <a:solidFill>
              <a:schemeClr val="accent3"/>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Sheet1!$B$11:$L$11</c:f>
              <c:numCache>
                <c:formatCode>General</c:formatCode>
                <c:ptCount val="11"/>
                <c:pt idx="0" formatCode="0%">
                  <c:v>0.1</c:v>
                </c:pt>
                <c:pt idx="2" formatCode="0%">
                  <c:v>0.06</c:v>
                </c:pt>
                <c:pt idx="4" formatCode="0%">
                  <c:v>0.06</c:v>
                </c:pt>
                <c:pt idx="5" formatCode="0%">
                  <c:v>0.04</c:v>
                </c:pt>
                <c:pt idx="6" formatCode="0%">
                  <c:v>0.04</c:v>
                </c:pt>
                <c:pt idx="7" formatCode="0%">
                  <c:v>0.05</c:v>
                </c:pt>
                <c:pt idx="8" formatCode="0%">
                  <c:v>0.02</c:v>
                </c:pt>
                <c:pt idx="9" formatCode="0%">
                  <c:v>0.05</c:v>
                </c:pt>
                <c:pt idx="10" formatCode="0%">
                  <c:v>0.04</c:v>
                </c:pt>
              </c:numCache>
            </c:numRef>
          </c:val>
          <c:extLst>
            <c:ext xmlns:c16="http://schemas.microsoft.com/office/drawing/2014/chart" uri="{C3380CC4-5D6E-409C-BE32-E72D297353CC}">
              <c16:uniqueId val="{00000002-ECA7-4382-BCE5-337A2B64D2B9}"/>
            </c:ext>
          </c:extLst>
        </c:ser>
        <c:ser>
          <c:idx val="3"/>
          <c:order val="3"/>
          <c:tx>
            <c:strRef>
              <c:f>Sheet1!$A$12</c:f>
              <c:strCache>
                <c:ptCount val="1"/>
                <c:pt idx="0">
                  <c:v>Adults 18–64 w/o health insurance</c:v>
                </c:pt>
              </c:strCache>
            </c:strRef>
          </c:tx>
          <c:spPr>
            <a:solidFill>
              <a:schemeClr val="accent4"/>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Sheet1!$B$12:$L$12</c:f>
              <c:numCache>
                <c:formatCode>General</c:formatCode>
                <c:ptCount val="11"/>
                <c:pt idx="0" formatCode="0%">
                  <c:v>0.1</c:v>
                </c:pt>
                <c:pt idx="2" formatCode="0%">
                  <c:v>0.08</c:v>
                </c:pt>
                <c:pt idx="4" formatCode="0%">
                  <c:v>7.0000000000000007E-2</c:v>
                </c:pt>
                <c:pt idx="5" formatCode="0%">
                  <c:v>0.08</c:v>
                </c:pt>
                <c:pt idx="6" formatCode="0%">
                  <c:v>0.06</c:v>
                </c:pt>
                <c:pt idx="7" formatCode="0%">
                  <c:v>7.0000000000000007E-2</c:v>
                </c:pt>
                <c:pt idx="8" formatCode="0%">
                  <c:v>0.06</c:v>
                </c:pt>
                <c:pt idx="9" formatCode="0%">
                  <c:v>0.06</c:v>
                </c:pt>
                <c:pt idx="10" formatCode="0%">
                  <c:v>0.06</c:v>
                </c:pt>
              </c:numCache>
            </c:numRef>
          </c:val>
          <c:extLst>
            <c:ext xmlns:c16="http://schemas.microsoft.com/office/drawing/2014/chart" uri="{C3380CC4-5D6E-409C-BE32-E72D297353CC}">
              <c16:uniqueId val="{00000003-ECA7-4382-BCE5-337A2B64D2B9}"/>
            </c:ext>
          </c:extLst>
        </c:ser>
        <c:dLbls>
          <c:showLegendKey val="0"/>
          <c:showVal val="0"/>
          <c:showCatName val="0"/>
          <c:showSerName val="0"/>
          <c:showPercent val="0"/>
          <c:showBubbleSize val="0"/>
        </c:dLbls>
        <c:gapWidth val="219"/>
        <c:overlap val="-27"/>
        <c:axId val="1345479775"/>
        <c:axId val="1777035071"/>
      </c:barChart>
      <c:catAx>
        <c:axId val="134547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35071"/>
        <c:crosses val="autoZero"/>
        <c:auto val="1"/>
        <c:lblAlgn val="ctr"/>
        <c:lblOffset val="100"/>
        <c:noMultiLvlLbl val="0"/>
      </c:catAx>
      <c:valAx>
        <c:axId val="1777035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54797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56DB-EC8A-609E-FC1B-068D05CFC0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0EE4C3-96D9-3CD5-F948-307EACCB8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BC78B2-1353-A3CD-C926-55365526688B}"/>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5" name="Footer Placeholder 4">
            <a:extLst>
              <a:ext uri="{FF2B5EF4-FFF2-40B4-BE49-F238E27FC236}">
                <a16:creationId xmlns:a16="http://schemas.microsoft.com/office/drawing/2014/main" id="{84905D2D-92C5-3BC2-990C-C32778A17C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42BB98-65FE-8162-C44D-27FD49CE35C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54860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72CE-F412-9B36-2A7A-6965544379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F4ADEC-AD2E-AADD-4BB6-E4ACE6E3D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574D5-6FAA-248D-326E-7DB6931C58FE}"/>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5" name="Footer Placeholder 4">
            <a:extLst>
              <a:ext uri="{FF2B5EF4-FFF2-40B4-BE49-F238E27FC236}">
                <a16:creationId xmlns:a16="http://schemas.microsoft.com/office/drawing/2014/main" id="{7F144445-5768-16C2-8F45-6ED58B89CB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5D96C4-3CD1-7C55-564C-9FB4417F1772}"/>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80359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FE2EA-AEE0-962C-D627-E90C585290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8A2E0B-64CD-031E-CFCE-0FA16EC26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ABAD5-C2A3-D268-640C-79453CB8CBE0}"/>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5" name="Footer Placeholder 4">
            <a:extLst>
              <a:ext uri="{FF2B5EF4-FFF2-40B4-BE49-F238E27FC236}">
                <a16:creationId xmlns:a16="http://schemas.microsoft.com/office/drawing/2014/main" id="{535BEEB8-8AAE-D18C-28EF-577B499668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8CD3F0-BC10-E5AD-E188-C434717150A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108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0EB9-375A-2DAC-F562-CFD13A6F8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F0AAC-7EA5-A12D-02FC-1CEA59BD9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B243B-94D6-4097-AD26-C291436D51B3}"/>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5" name="Footer Placeholder 4">
            <a:extLst>
              <a:ext uri="{FF2B5EF4-FFF2-40B4-BE49-F238E27FC236}">
                <a16:creationId xmlns:a16="http://schemas.microsoft.com/office/drawing/2014/main" id="{0B951F3C-25A3-3FEC-64AE-80BDBEE884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AB640E-E83C-E0F9-9456-BBDD05D3432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41837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29B6-4AD6-7F5D-6A04-9CFAFC8B3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85D0B7-286D-538E-7ED7-7150B4C68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86D01-3B68-D605-C3CA-3106AAB2E46E}"/>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5" name="Footer Placeholder 4">
            <a:extLst>
              <a:ext uri="{FF2B5EF4-FFF2-40B4-BE49-F238E27FC236}">
                <a16:creationId xmlns:a16="http://schemas.microsoft.com/office/drawing/2014/main" id="{95A8551C-7B7E-A170-3C39-E5FAF8804E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92A6AA-0D81-A474-AE3A-D03F3B495CB9}"/>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194659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25E3-D5D8-470A-4740-305F0EE4C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4FFC3-B101-F088-5371-0E08E00E3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BF07B-89C6-B69E-1BE3-E670B673C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986B3-0948-D616-E4B2-076E30A7FE67}"/>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6" name="Footer Placeholder 5">
            <a:extLst>
              <a:ext uri="{FF2B5EF4-FFF2-40B4-BE49-F238E27FC236}">
                <a16:creationId xmlns:a16="http://schemas.microsoft.com/office/drawing/2014/main" id="{47D9192B-1085-314C-B091-0BE1F605A9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C4F69C-EAB2-58AA-9AEF-D3C8881835ED}"/>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413604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C1C7-227A-4F31-618F-F21C64430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7534D-D5FB-5641-E21C-860C468B8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F32713-789D-40A4-ED1A-DFDCDC00E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E166C5-0AA0-A42F-D659-A0A93E84C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53FC9F-0A83-6765-7699-34AF586E8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268351-F513-F515-A979-1BCECB67EC8D}"/>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8" name="Footer Placeholder 7">
            <a:extLst>
              <a:ext uri="{FF2B5EF4-FFF2-40B4-BE49-F238E27FC236}">
                <a16:creationId xmlns:a16="http://schemas.microsoft.com/office/drawing/2014/main" id="{D15AB32A-9059-A9A7-7DB7-E6A50F41ED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53961C-22AB-A7A0-DCD0-530E9732A1F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4751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D8B8-E79A-7ABA-D7FB-EEFA112A3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B2EA18-0BEC-2370-A8A8-E7DD2AF1E522}"/>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4" name="Footer Placeholder 3">
            <a:extLst>
              <a:ext uri="{FF2B5EF4-FFF2-40B4-BE49-F238E27FC236}">
                <a16:creationId xmlns:a16="http://schemas.microsoft.com/office/drawing/2014/main" id="{7268E5D1-23BC-CF8E-5BBB-94BE8B22D8B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55D639-2151-9A2B-B02B-5534B26D7B05}"/>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360571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C53A8-136F-ABA9-011E-61E3E6078B3B}"/>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3" name="Footer Placeholder 2">
            <a:extLst>
              <a:ext uri="{FF2B5EF4-FFF2-40B4-BE49-F238E27FC236}">
                <a16:creationId xmlns:a16="http://schemas.microsoft.com/office/drawing/2014/main" id="{44E3D910-529F-6897-8A9D-EEEDEDADEF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FE9776-83AF-CB7A-82B5-246B83BF935B}"/>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81049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AACE-ABC5-F96E-2B20-437450CE6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A5E70-BB1A-DB6F-2346-54CAC41E7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8410F-E0C8-C6D5-C872-9E7E0C856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05B89-2AE6-4B67-2BFD-81AB3A664922}"/>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6" name="Footer Placeholder 5">
            <a:extLst>
              <a:ext uri="{FF2B5EF4-FFF2-40B4-BE49-F238E27FC236}">
                <a16:creationId xmlns:a16="http://schemas.microsoft.com/office/drawing/2014/main" id="{5F38091E-9EA1-D351-988B-1A6B8BAB99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7A2DDB-06FA-90F1-AF2F-EB0DA0EC8E5F}"/>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1565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1EBE-DE1E-9995-3396-4C92E7051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26E85-E6F7-E818-DB39-ED696FB00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895A74-1157-3C92-7140-212AB9821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8DDE6-F9F1-C8AF-D6AD-8A070FBDB0DC}"/>
              </a:ext>
            </a:extLst>
          </p:cNvPr>
          <p:cNvSpPr>
            <a:spLocks noGrp="1"/>
          </p:cNvSpPr>
          <p:nvPr>
            <p:ph type="dt" sz="half" idx="10"/>
          </p:nvPr>
        </p:nvSpPr>
        <p:spPr/>
        <p:txBody>
          <a:bodyPr/>
          <a:lstStyle/>
          <a:p>
            <a:fld id="{D5A3B2B3-B45C-4EB9-B1B5-83EF1C11F8F4}" type="datetimeFigureOut">
              <a:rPr lang="en-US" smtClean="0"/>
              <a:t>1/8/2026</a:t>
            </a:fld>
            <a:endParaRPr lang="en-US" dirty="0"/>
          </a:p>
        </p:txBody>
      </p:sp>
      <p:sp>
        <p:nvSpPr>
          <p:cNvPr id="6" name="Footer Placeholder 5">
            <a:extLst>
              <a:ext uri="{FF2B5EF4-FFF2-40B4-BE49-F238E27FC236}">
                <a16:creationId xmlns:a16="http://schemas.microsoft.com/office/drawing/2014/main" id="{F10B6172-AF2E-66AE-5028-D390136ED4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AF5C36-B1F3-FF19-A355-36C24DE3968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60362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05AB8-90B5-DB3A-E2B6-E37E1FD76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EA9187-310E-B56C-8AF9-07414627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04E88-CA4F-8DCF-8948-6FE89A7EE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3B2B3-B45C-4EB9-B1B5-83EF1C11F8F4}" type="datetimeFigureOut">
              <a:rPr lang="en-US" smtClean="0"/>
              <a:t>1/8/2026</a:t>
            </a:fld>
            <a:endParaRPr lang="en-US" dirty="0"/>
          </a:p>
        </p:txBody>
      </p:sp>
      <p:sp>
        <p:nvSpPr>
          <p:cNvPr id="5" name="Footer Placeholder 4">
            <a:extLst>
              <a:ext uri="{FF2B5EF4-FFF2-40B4-BE49-F238E27FC236}">
                <a16:creationId xmlns:a16="http://schemas.microsoft.com/office/drawing/2014/main" id="{0468BA17-6B49-1E18-F183-D6C2058C7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499907-6561-DB75-B8D2-1D12ED3D6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0BD2E-0DFA-415E-AA1D-7ACB38810A99}" type="slidenum">
              <a:rPr lang="en-US" smtClean="0"/>
              <a:t>‹#›</a:t>
            </a:fld>
            <a:endParaRPr lang="en-US" dirty="0"/>
          </a:p>
        </p:txBody>
      </p:sp>
    </p:spTree>
    <p:extLst>
      <p:ext uri="{BB962C8B-B14F-4D97-AF65-F5344CB8AC3E}">
        <p14:creationId xmlns:p14="http://schemas.microsoft.com/office/powerpoint/2010/main" val="3150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crahdoffice@crahd.net" TargetMode="Externa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www.crahd.inf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oleObject" Target="../embeddings/oleObject2.bin"/><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ADEAE5-B080-4DEC-819A-00E41A93F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TextBox 4">
            <a:extLst>
              <a:ext uri="{FF2B5EF4-FFF2-40B4-BE49-F238E27FC236}">
                <a16:creationId xmlns:a16="http://schemas.microsoft.com/office/drawing/2014/main" id="{FC2C4326-AB2A-3150-0269-460C672C0AE3}"/>
              </a:ext>
            </a:extLst>
          </p:cNvPr>
          <p:cNvSpPr txBox="1"/>
          <p:nvPr/>
        </p:nvSpPr>
        <p:spPr>
          <a:xfrm>
            <a:off x="1256275" y="3429000"/>
            <a:ext cx="9679449" cy="245027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9600" kern="1200" dirty="0">
                <a:solidFill>
                  <a:srgbClr val="FFFFFF"/>
                </a:solidFill>
                <a:latin typeface="+mj-lt"/>
                <a:ea typeface="+mj-ea"/>
                <a:cs typeface="+mj-cs"/>
              </a:rPr>
              <a:t>ABOUT CRAHD</a:t>
            </a:r>
          </a:p>
          <a:p>
            <a:pPr algn="ctr">
              <a:lnSpc>
                <a:spcPct val="90000"/>
              </a:lnSpc>
              <a:spcBef>
                <a:spcPct val="0"/>
              </a:spcBef>
              <a:spcAft>
                <a:spcPts val="600"/>
              </a:spcAft>
            </a:pPr>
            <a:endParaRPr lang="en-US" sz="96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BFCD3C71-A1A0-7DFB-8E4F-19937F4CB213}"/>
              </a:ext>
            </a:extLst>
          </p:cNvPr>
          <p:cNvPicPr>
            <a:picLocks noChangeAspect="1"/>
          </p:cNvPicPr>
          <p:nvPr/>
        </p:nvPicPr>
        <p:blipFill>
          <a:blip r:embed="rId2"/>
          <a:stretch>
            <a:fillRect/>
          </a:stretch>
        </p:blipFill>
        <p:spPr>
          <a:xfrm>
            <a:off x="245716" y="639934"/>
            <a:ext cx="11469939" cy="1405067"/>
          </a:xfrm>
          <a:prstGeom prst="rect">
            <a:avLst/>
          </a:prstGeom>
        </p:spPr>
      </p:pic>
    </p:spTree>
    <p:extLst>
      <p:ext uri="{BB962C8B-B14F-4D97-AF65-F5344CB8AC3E}">
        <p14:creationId xmlns:p14="http://schemas.microsoft.com/office/powerpoint/2010/main" val="32785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F053DE-69CE-B426-30A3-DA6948593E33}"/>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rPr>
              <a:t>Highlights of what we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AAF2C5BB-CD40-698C-F1FE-3D69FF1406F1}"/>
              </a:ext>
            </a:extLst>
          </p:cNvPr>
          <p:cNvSpPr txBox="1"/>
          <p:nvPr/>
        </p:nvSpPr>
        <p:spPr>
          <a:xfrm>
            <a:off x="4447308" y="591344"/>
            <a:ext cx="6906491" cy="5585619"/>
          </a:xfrm>
          <a:prstGeom prst="rect">
            <a:avLst/>
          </a:prstGeom>
        </p:spPr>
        <p:txBody>
          <a:bodyPr vert="horz" lIns="91440" tIns="45720" rIns="91440" bIns="45720" rtlCol="0" anchor="ctr">
            <a:normAutofit lnSpcReduction="10000"/>
          </a:bodyPr>
          <a:lstStyle/>
          <a:p>
            <a:pPr>
              <a:lnSpc>
                <a:spcPct val="90000"/>
              </a:lnSpc>
              <a:spcAft>
                <a:spcPts val="600"/>
              </a:spcAft>
            </a:pPr>
            <a:r>
              <a:rPr lang="en-US" sz="1500" b="1" dirty="0"/>
              <a:t>Emergency Preparedness: </a:t>
            </a:r>
          </a:p>
          <a:p>
            <a:pPr>
              <a:lnSpc>
                <a:spcPct val="90000"/>
              </a:lnSpc>
              <a:spcAft>
                <a:spcPts val="600"/>
              </a:spcAft>
            </a:pPr>
            <a:r>
              <a:rPr lang="en-US" sz="1500" dirty="0">
                <a:effectLst/>
              </a:rPr>
              <a:t>CRAHD is the lead health department previously referred to as Mass Dispensing Area #39, which includes the 7 health district towns as well as Westbrook, Essex. CRAHD continues to meet with its Emergency Support Function (ESF) eight; Medical and Public Health partners in DEMHS region two and statewide to enhance regional capacity and to develop regional health care coalitions. CRAHD has reviewed and changed the structure of its PHERP. All Preparedness plans are periodically reviewed. CRAHD conducts local communications exercises on a quarterly basis and participates in regional and statewide drills and exercises. </a:t>
            </a:r>
          </a:p>
          <a:p>
            <a:pPr>
              <a:lnSpc>
                <a:spcPct val="90000"/>
              </a:lnSpc>
              <a:spcAft>
                <a:spcPts val="600"/>
              </a:spcAft>
            </a:pPr>
            <a:endParaRPr lang="en-US" sz="1500" dirty="0"/>
          </a:p>
          <a:p>
            <a:pPr>
              <a:lnSpc>
                <a:spcPct val="90000"/>
              </a:lnSpc>
              <a:spcAft>
                <a:spcPts val="600"/>
              </a:spcAft>
            </a:pPr>
            <a:r>
              <a:rPr lang="en-US" sz="1500" b="1" dirty="0"/>
              <a:t>Surveillance: </a:t>
            </a:r>
          </a:p>
          <a:p>
            <a:pPr>
              <a:lnSpc>
                <a:spcPct val="90000"/>
              </a:lnSpc>
              <a:spcAft>
                <a:spcPts val="600"/>
              </a:spcAft>
            </a:pPr>
            <a:r>
              <a:rPr lang="en-US" sz="1500" dirty="0">
                <a:effectLst/>
              </a:rPr>
              <a:t>CRAHD conducts active surveillance of all laboratories and physician reported diseases identified by the CT DPH. The CRAHD also conducts follow-up investigations of selected illnesses reported to control the spread of these diseases in the community. </a:t>
            </a:r>
          </a:p>
          <a:p>
            <a:pPr>
              <a:lnSpc>
                <a:spcPct val="90000"/>
              </a:lnSpc>
              <a:spcAft>
                <a:spcPts val="600"/>
              </a:spcAft>
            </a:pPr>
            <a:endParaRPr lang="en-US" sz="1500" dirty="0"/>
          </a:p>
          <a:p>
            <a:pPr>
              <a:lnSpc>
                <a:spcPct val="90000"/>
              </a:lnSpc>
              <a:spcAft>
                <a:spcPts val="600"/>
              </a:spcAft>
            </a:pPr>
            <a:r>
              <a:rPr lang="en-US" sz="1500" b="1" dirty="0"/>
              <a:t>Vaccinations: </a:t>
            </a:r>
          </a:p>
          <a:p>
            <a:pPr>
              <a:lnSpc>
                <a:spcPct val="90000"/>
              </a:lnSpc>
              <a:spcAft>
                <a:spcPts val="600"/>
              </a:spcAft>
            </a:pPr>
            <a:r>
              <a:rPr lang="en-US" sz="1500" dirty="0"/>
              <a:t>Mass Vaccinations, Office Clinics, Home Visits</a:t>
            </a:r>
          </a:p>
          <a:p>
            <a:pPr>
              <a:lnSpc>
                <a:spcPct val="90000"/>
              </a:lnSpc>
              <a:spcAft>
                <a:spcPts val="600"/>
              </a:spcAft>
            </a:pPr>
            <a:r>
              <a:rPr lang="en-US" sz="1500" dirty="0"/>
              <a:t>FLU &amp; COVID</a:t>
            </a:r>
          </a:p>
          <a:p>
            <a:pPr>
              <a:lnSpc>
                <a:spcPct val="90000"/>
              </a:lnSpc>
              <a:spcAft>
                <a:spcPts val="600"/>
              </a:spcAft>
            </a:pPr>
            <a:endParaRPr lang="en-US" sz="1500" dirty="0"/>
          </a:p>
          <a:p>
            <a:pPr>
              <a:lnSpc>
                <a:spcPct val="90000"/>
              </a:lnSpc>
              <a:spcAft>
                <a:spcPts val="600"/>
              </a:spcAft>
            </a:pPr>
            <a:r>
              <a:rPr lang="en-US" sz="1500" b="1" dirty="0"/>
              <a:t>Community Health Programs:</a:t>
            </a:r>
          </a:p>
          <a:p>
            <a:pPr>
              <a:lnSpc>
                <a:spcPct val="90000"/>
              </a:lnSpc>
              <a:spcAft>
                <a:spcPts val="600"/>
              </a:spcAft>
            </a:pPr>
            <a:r>
              <a:rPr lang="en-US" sz="1500" dirty="0"/>
              <a:t>Examples: Blood Pressure, Asthma, Skin Cancer</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                                                                            </a:t>
            </a:r>
          </a:p>
        </p:txBody>
      </p:sp>
      <p:pic>
        <p:nvPicPr>
          <p:cNvPr id="6" name="Picture 5">
            <a:extLst>
              <a:ext uri="{FF2B5EF4-FFF2-40B4-BE49-F238E27FC236}">
                <a16:creationId xmlns:a16="http://schemas.microsoft.com/office/drawing/2014/main" id="{C3C7658C-1C2F-5145-1ECA-9C299693C28F}"/>
              </a:ext>
            </a:extLst>
          </p:cNvPr>
          <p:cNvPicPr>
            <a:picLocks noChangeAspect="1"/>
          </p:cNvPicPr>
          <p:nvPr/>
        </p:nvPicPr>
        <p:blipFill>
          <a:blip r:embed="rId2"/>
          <a:stretch>
            <a:fillRect/>
          </a:stretch>
        </p:blipFill>
        <p:spPr>
          <a:xfrm>
            <a:off x="8401065" y="3961058"/>
            <a:ext cx="2382106" cy="1794105"/>
          </a:xfrm>
          <a:prstGeom prst="rect">
            <a:avLst/>
          </a:prstGeom>
        </p:spPr>
      </p:pic>
      <p:sp>
        <p:nvSpPr>
          <p:cNvPr id="4" name="TextBox 3">
            <a:extLst>
              <a:ext uri="{FF2B5EF4-FFF2-40B4-BE49-F238E27FC236}">
                <a16:creationId xmlns:a16="http://schemas.microsoft.com/office/drawing/2014/main" id="{0C04D69D-C18E-57B2-AA6A-85E18431B59C}"/>
              </a:ext>
            </a:extLst>
          </p:cNvPr>
          <p:cNvSpPr txBox="1"/>
          <p:nvPr/>
        </p:nvSpPr>
        <p:spPr>
          <a:xfrm>
            <a:off x="-3505221" y="-512595"/>
            <a:ext cx="1498322" cy="998209"/>
          </a:xfrm>
          <a:prstGeom prst="rect">
            <a:avLst/>
          </a:prstGeom>
          <a:noFill/>
        </p:spPr>
        <p:txBody>
          <a:bodyPr wrap="square" rtlCol="0">
            <a:spAutoFit/>
          </a:bodyPr>
          <a:lstStyle/>
          <a:p>
            <a:endParaRPr lang="en-US" dirty="0"/>
          </a:p>
        </p:txBody>
      </p:sp>
      <p:pic>
        <p:nvPicPr>
          <p:cNvPr id="2050" name="Picture 2" descr="High Blood Pressure Symptoms: Emergency Symptoms, Treatments, and More">
            <a:extLst>
              <a:ext uri="{FF2B5EF4-FFF2-40B4-BE49-F238E27FC236}">
                <a16:creationId xmlns:a16="http://schemas.microsoft.com/office/drawing/2014/main" id="{475A912A-DD38-A073-E5DA-4D3609A1A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723147"/>
            <a:ext cx="1835645" cy="13749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ergency Preparedness Month 2023 - Alzheimer's Los Angeles">
            <a:extLst>
              <a:ext uri="{FF2B5EF4-FFF2-40B4-BE49-F238E27FC236}">
                <a16:creationId xmlns:a16="http://schemas.microsoft.com/office/drawing/2014/main" id="{5A15EF55-3420-0EE1-8263-DCA7C9CBA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4422084"/>
            <a:ext cx="1712769" cy="1712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5C1BDF-3632-CF3E-9894-1B92BAF55A23}"/>
              </a:ext>
            </a:extLst>
          </p:cNvPr>
          <p:cNvSpPr txBox="1"/>
          <p:nvPr/>
        </p:nvSpPr>
        <p:spPr>
          <a:xfrm>
            <a:off x="6543546" y="134422"/>
            <a:ext cx="2603646" cy="369332"/>
          </a:xfrm>
          <a:prstGeom prst="rect">
            <a:avLst/>
          </a:prstGeom>
          <a:noFill/>
        </p:spPr>
        <p:txBody>
          <a:bodyPr wrap="square" rtlCol="0">
            <a:spAutoFit/>
          </a:bodyPr>
          <a:lstStyle/>
          <a:p>
            <a:r>
              <a:rPr lang="en-US" dirty="0"/>
              <a:t>COMMUNITY HEALTH</a:t>
            </a:r>
          </a:p>
        </p:txBody>
      </p:sp>
    </p:spTree>
    <p:extLst>
      <p:ext uri="{BB962C8B-B14F-4D97-AF65-F5344CB8AC3E}">
        <p14:creationId xmlns:p14="http://schemas.microsoft.com/office/powerpoint/2010/main" val="64347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A0B0F-CF7F-CAC0-F29C-1BA8EBBE0A60}"/>
              </a:ext>
            </a:extLst>
          </p:cNvPr>
          <p:cNvSpPr>
            <a:spLocks noGrp="1"/>
          </p:cNvSpPr>
          <p:nvPr>
            <p:ph idx="1"/>
          </p:nvPr>
        </p:nvSpPr>
        <p:spPr>
          <a:xfrm>
            <a:off x="407096" y="641894"/>
            <a:ext cx="6625721" cy="5574212"/>
          </a:xfrm>
        </p:spPr>
        <p:txBody>
          <a:bodyPr anchor="t">
            <a:normAutofit/>
          </a:bodyPr>
          <a:lstStyle/>
          <a:p>
            <a:pPr marL="0" indent="0" rtl="0">
              <a:spcBef>
                <a:spcPts val="0"/>
              </a:spcBef>
              <a:spcAft>
                <a:spcPts val="0"/>
              </a:spcAft>
              <a:buNone/>
            </a:pPr>
            <a:r>
              <a:rPr lang="en-US" sz="1400" b="0" i="0" dirty="0">
                <a:effectLst/>
                <a:latin typeface="Calibri" panose="020F0502020204030204" pitchFamily="34" charset="0"/>
              </a:rPr>
              <a:t>The CRAHD is </a:t>
            </a:r>
            <a:r>
              <a:rPr lang="en-US" sz="1400" b="0" i="0" strike="noStrike" dirty="0">
                <a:effectLst/>
                <a:latin typeface="Calibri" panose="020F0502020204030204" pitchFamily="34" charset="0"/>
              </a:rPr>
              <a:t>composed of 7 municipalities which have voted to join the district by their representative legislative bodies pursuant to Section 19a-241(a) of the Connecticut general statutes. </a:t>
            </a:r>
          </a:p>
          <a:p>
            <a:pPr marL="0" indent="0" rtl="0">
              <a:spcBef>
                <a:spcPts val="0"/>
              </a:spcBef>
              <a:spcAft>
                <a:spcPts val="0"/>
              </a:spcAft>
              <a:buNone/>
            </a:pPr>
            <a:endParaRPr lang="en-US" sz="1100" b="0" i="0" dirty="0">
              <a:effectLst/>
              <a:latin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endParaRPr lang="en-US" sz="1100" b="0" i="0" u="none" strike="noStrike" dirty="0">
              <a:effectLst/>
              <a:latin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r>
              <a:rPr lang="en-US" sz="1400" b="0" i="0" u="none" strike="noStrike" dirty="0">
                <a:effectLst/>
                <a:latin typeface="Calibri" panose="020F0502020204030204" pitchFamily="34" charset="0"/>
              </a:rPr>
              <a:t>The CRAHD is governed by a Board of Directors (the Board) made up of representatives (Directors) appointed by Member Towns of the health district pursuant to Section 19a-241(b) of the Connecticut General Statutes. </a:t>
            </a:r>
            <a:r>
              <a:rPr lang="en-US" sz="1400" b="0" i="0" strike="noStrike" dirty="0">
                <a:effectLst/>
                <a:latin typeface="Calibri" panose="020F0502020204030204" pitchFamily="34" charset="0"/>
              </a:rPr>
              <a:t>Each municipality in the district may appoint </a:t>
            </a:r>
            <a:r>
              <a:rPr lang="en-US" sz="1400" b="0" i="1" strike="noStrike" dirty="0">
                <a:effectLst/>
                <a:latin typeface="Calibri" panose="020F0502020204030204" pitchFamily="34" charset="0"/>
              </a:rPr>
              <a:t>one Director to the Board for each 10,000 population or part thereof.   </a:t>
            </a:r>
            <a:br>
              <a:rPr lang="en-US" sz="1400" b="0" i="1" dirty="0">
                <a:effectLst/>
              </a:rPr>
            </a:br>
            <a:endParaRPr lang="en-US" sz="1400" b="0" i="1" dirty="0">
              <a:effectLst/>
            </a:endParaRPr>
          </a:p>
          <a:p>
            <a:pPr marL="0" marR="0" lvl="0" indent="0" defTabSz="914400" rtl="0" eaLnBrk="1" fontAlgn="auto" latinLnBrk="0" hangingPunct="1">
              <a:spcBef>
                <a:spcPts val="0"/>
              </a:spcBef>
              <a:spcAft>
                <a:spcPts val="600"/>
              </a:spcAft>
              <a:buClrTx/>
              <a:buSzTx/>
              <a:buFontTx/>
              <a:buNone/>
              <a:tabLst/>
              <a:defRPr/>
            </a:pPr>
            <a:r>
              <a:rPr kumimoji="0" lang="en-US" sz="1100" b="0" i="0" u="sng" strike="noStrike" kern="1200" cap="none" spc="0" normalizeH="0" baseline="0" noProof="0" dirty="0">
                <a:ln>
                  <a:noFill/>
                </a:ln>
                <a:effectLst/>
                <a:uLnTx/>
                <a:uFillTx/>
                <a:latin typeface="Calibri" panose="020F0502020204030204"/>
                <a:ea typeface="+mn-ea"/>
                <a:cs typeface="+mn-cs"/>
              </a:rPr>
              <a:t>Board Position</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sng" strike="noStrike" kern="1200" cap="none" spc="0" normalizeH="0" baseline="0" noProof="0" dirty="0">
                <a:ln>
                  <a:noFill/>
                </a:ln>
                <a:effectLst/>
                <a:uLnTx/>
                <a:uFillTx/>
                <a:latin typeface="Calibri" panose="020F0502020204030204"/>
                <a:ea typeface="+mn-ea"/>
                <a:cs typeface="+mn-cs"/>
              </a:rPr>
              <a:t>Name</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sng" strike="noStrike" kern="1200" cap="none" spc="0" normalizeH="0" baseline="0" noProof="0" dirty="0">
                <a:ln>
                  <a:noFill/>
                </a:ln>
                <a:effectLst/>
                <a:uLnTx/>
                <a:uFillTx/>
                <a:latin typeface="Calibri" panose="020F0502020204030204"/>
                <a:ea typeface="+mn-ea"/>
                <a:cs typeface="+mn-cs"/>
              </a:rPr>
              <a:t>Town</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Chair                                                   Michael Dunne, M.D.	                                         Old Saybrook</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Carol Jones                                                                            Deep River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Alan Schwarz, M.D.		             Old Saybrook</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V. Chair		   Rita Foster, RN, MSN                                                           Clinton</a:t>
            </a:r>
          </a:p>
          <a:p>
            <a:pPr marL="0" indent="0">
              <a:spcBef>
                <a:spcPts val="0"/>
              </a:spcBef>
              <a:spcAft>
                <a:spcPts val="600"/>
              </a:spcAft>
              <a:buNone/>
              <a:defRPr/>
            </a:pPr>
            <a:r>
              <a:rPr kumimoji="0" lang="en-US" sz="1100" b="0" i="0" u="none" strike="noStrike" kern="1200" cap="none" spc="0" normalizeH="0" baseline="0" noProof="0" dirty="0">
                <a:ln>
                  <a:noFill/>
                </a:ln>
                <a:effectLst/>
                <a:uLnTx/>
                <a:uFillTx/>
                <a:latin typeface="Calibri" panose="020F0502020204030204"/>
                <a:ea typeface="+mn-ea"/>
                <a:cs typeface="+mn-cs"/>
              </a:rPr>
              <a:t>Director		</a:t>
            </a:r>
            <a:r>
              <a:rPr kumimoji="0" lang="en-US" sz="1100" i="0" u="none" strike="noStrike" kern="1200" cap="none" spc="0" normalizeH="0" baseline="0" noProof="0" dirty="0">
                <a:ln>
                  <a:noFill/>
                </a:ln>
                <a:effectLst/>
                <a:uLnTx/>
                <a:uFillTx/>
                <a:ea typeface="+mn-ea"/>
                <a:cs typeface="+mn-cs"/>
              </a:rPr>
              <a:t>   </a:t>
            </a:r>
            <a:r>
              <a:rPr lang="en-US" sz="1100" i="0" dirty="0">
                <a:effectLst/>
              </a:rPr>
              <a:t>Michelle </a:t>
            </a:r>
            <a:r>
              <a:rPr lang="en-US" sz="1100" i="0" dirty="0" err="1">
                <a:effectLst/>
              </a:rPr>
              <a:t>Benivegna</a:t>
            </a:r>
            <a:r>
              <a:rPr kumimoji="0" lang="en-US" sz="1100" i="0" u="none" strike="noStrike" kern="1200" cap="none" spc="0" normalizeH="0" baseline="0" noProof="0" dirty="0">
                <a:ln>
                  <a:noFill/>
                </a:ln>
                <a:effectLst/>
                <a:uLnTx/>
                <a:uFillTx/>
                <a:ea typeface="+mn-ea"/>
                <a:cs typeface="+mn-cs"/>
              </a:rPr>
              <a:t>                                                              </a:t>
            </a:r>
            <a:r>
              <a:rPr kumimoji="0" lang="en-US" sz="1100" b="0" i="0" u="none" strike="noStrike" kern="1200" cap="none" spc="0" normalizeH="0" baseline="0" noProof="0" dirty="0">
                <a:ln>
                  <a:noFill/>
                </a:ln>
                <a:effectLst/>
                <a:uLnTx/>
                <a:uFillTx/>
                <a:latin typeface="Calibri" panose="020F0502020204030204"/>
                <a:ea typeface="+mn-ea"/>
                <a:cs typeface="+mn-cs"/>
              </a:rPr>
              <a:t>Clinton</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a:t>
            </a:r>
            <a:r>
              <a:rPr kumimoji="0" lang="en-US" sz="1100" b="0" i="0" u="none" strike="noStrike" kern="1200" cap="none" spc="0" normalizeH="0" baseline="0" noProof="0">
                <a:ln>
                  <a:noFill/>
                </a:ln>
                <a:effectLst/>
                <a:uLnTx/>
                <a:uFillTx/>
                <a:latin typeface="Calibri" panose="020F0502020204030204"/>
                <a:ea typeface="+mn-ea"/>
                <a:cs typeface="+mn-cs"/>
              </a:rPr>
              <a:t>   VACANT</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none" strike="noStrike" kern="1200" cap="none" spc="0" normalizeH="0" baseline="0" noProof="0">
                <a:ln>
                  <a:noFill/>
                </a:ln>
                <a:effectLst/>
                <a:uLnTx/>
                <a:uFillTx/>
                <a:latin typeface="Calibri" panose="020F0502020204030204"/>
                <a:ea typeface="+mn-ea"/>
                <a:cs typeface="+mn-cs"/>
              </a:rPr>
              <a:t>                                          </a:t>
            </a:r>
            <a:r>
              <a:rPr kumimoji="0" lang="en-US" sz="1100" b="0" i="0" u="none" strike="noStrike" kern="1200" cap="none" spc="0" normalizeH="0" baseline="0" noProof="0" dirty="0">
                <a:ln>
                  <a:noFill/>
                </a:ln>
                <a:effectLst/>
                <a:uLnTx/>
                <a:uFillTx/>
                <a:latin typeface="Calibri" panose="020F0502020204030204"/>
                <a:ea typeface="+mn-ea"/>
                <a:cs typeface="+mn-cs"/>
              </a:rPr>
              <a:t>Haddam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Cynthia </a:t>
            </a:r>
            <a:r>
              <a:rPr kumimoji="0" lang="en-US" sz="1100" b="0" i="0" u="none" strike="noStrike" kern="1200" cap="none" spc="0" normalizeH="0" baseline="0" noProof="0" dirty="0" err="1">
                <a:ln>
                  <a:noFill/>
                </a:ln>
                <a:effectLst/>
                <a:uLnTx/>
                <a:uFillTx/>
                <a:latin typeface="Calibri" panose="020F0502020204030204"/>
                <a:ea typeface="+mn-ea"/>
                <a:cs typeface="+mn-cs"/>
              </a:rPr>
              <a:t>Lignar</a:t>
            </a:r>
            <a:r>
              <a:rPr kumimoji="0" lang="en-US" sz="1100" b="0" i="0" u="none" strike="noStrike" kern="1200" cap="none" spc="0" normalizeH="0" baseline="0" noProof="0" dirty="0">
                <a:ln>
                  <a:noFill/>
                </a:ln>
                <a:effectLst/>
                <a:uLnTx/>
                <a:uFillTx/>
                <a:latin typeface="Calibri" panose="020F0502020204030204"/>
                <a:ea typeface="+mn-ea"/>
                <a:cs typeface="+mn-cs"/>
              </a:rPr>
              <a:t>                                                                       Chester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Eric Couture                                                                           Killingworth</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William Kohlhepp, DHSc, PA-C                                            Durham</a:t>
            </a:r>
          </a:p>
        </p:txBody>
      </p:sp>
      <p:pic>
        <p:nvPicPr>
          <p:cNvPr id="13" name="Picture 12" descr="Front steps and columns of a majestic city building">
            <a:extLst>
              <a:ext uri="{FF2B5EF4-FFF2-40B4-BE49-F238E27FC236}">
                <a16:creationId xmlns:a16="http://schemas.microsoft.com/office/drawing/2014/main" id="{8A3C1341-3EBD-CE7A-3E9D-5D7AFC9C6059}"/>
              </a:ext>
            </a:extLst>
          </p:cNvPr>
          <p:cNvPicPr>
            <a:picLocks noChangeAspect="1"/>
          </p:cNvPicPr>
          <p:nvPr/>
        </p:nvPicPr>
        <p:blipFill rotWithShape="1">
          <a:blip r:embed="rId2"/>
          <a:srcRect l="24876" r="27225" b="-1"/>
          <a:stretch/>
        </p:blipFill>
        <p:spPr>
          <a:xfrm>
            <a:off x="7270812" y="10"/>
            <a:ext cx="4921187" cy="6857990"/>
          </a:xfrm>
          <a:prstGeom prst="rect">
            <a:avLst/>
          </a:prstGeom>
        </p:spPr>
      </p:pic>
      <p:grpSp>
        <p:nvGrpSpPr>
          <p:cNvPr id="14" name="Group 13">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444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C0B930-9C13-4AAC-3D83-CB32E2D2AF35}"/>
              </a:ext>
            </a:extLst>
          </p:cNvPr>
          <p:cNvSpPr txBox="1"/>
          <p:nvPr/>
        </p:nvSpPr>
        <p:spPr>
          <a:xfrm>
            <a:off x="4810259" y="649480"/>
            <a:ext cx="6555347" cy="5546047"/>
          </a:xfrm>
          <a:prstGeom prst="rect">
            <a:avLst/>
          </a:prstGeom>
        </p:spPr>
        <p:txBody>
          <a:bodyPr vert="horz" lIns="91440" tIns="45720" rIns="91440" bIns="45720" rtlCol="0" anchor="ctr">
            <a:normAutofit fontScale="92500" lnSpcReduction="10000"/>
          </a:bodyPr>
          <a:lstStyle/>
          <a:p>
            <a:pPr marR="0" algn="ctr">
              <a:lnSpc>
                <a:spcPct val="90000"/>
              </a:lnSpc>
              <a:spcBef>
                <a:spcPts val="0"/>
              </a:spcBef>
              <a:spcAft>
                <a:spcPts val="600"/>
              </a:spcAft>
            </a:pPr>
            <a:r>
              <a:rPr lang="en-US" sz="2000" b="1" dirty="0">
                <a:effectLst/>
              </a:rPr>
              <a:t>CRAHD STAFF</a:t>
            </a:r>
          </a:p>
          <a:p>
            <a:pPr marR="0">
              <a:lnSpc>
                <a:spcPct val="90000"/>
              </a:lnSpc>
              <a:spcBef>
                <a:spcPts val="0"/>
              </a:spcBef>
              <a:spcAft>
                <a:spcPts val="600"/>
              </a:spcAft>
            </a:pPr>
            <a:endParaRPr lang="en-US" sz="2000" dirty="0">
              <a:effectLst/>
            </a:endParaRPr>
          </a:p>
          <a:p>
            <a:pPr marR="0">
              <a:lnSpc>
                <a:spcPct val="90000"/>
              </a:lnSpc>
              <a:spcBef>
                <a:spcPts val="0"/>
              </a:spcBef>
              <a:spcAft>
                <a:spcPts val="600"/>
              </a:spcAft>
            </a:pPr>
            <a:r>
              <a:rPr lang="en-US" sz="2000" u="sng" dirty="0">
                <a:effectLst/>
              </a:rPr>
              <a:t>FT Staff Position</a:t>
            </a:r>
            <a:r>
              <a:rPr lang="en-US" sz="2000" dirty="0">
                <a:effectLst/>
              </a:rPr>
              <a:t>		   </a:t>
            </a:r>
            <a:r>
              <a:rPr lang="en-US" sz="2000" u="sng" dirty="0">
                <a:effectLst/>
              </a:rPr>
              <a:t>Name</a:t>
            </a:r>
          </a:p>
          <a:p>
            <a:pPr marR="0">
              <a:lnSpc>
                <a:spcPct val="90000"/>
              </a:lnSpc>
              <a:spcBef>
                <a:spcPts val="0"/>
              </a:spcBef>
              <a:spcAft>
                <a:spcPts val="600"/>
              </a:spcAft>
            </a:pPr>
            <a:r>
              <a:rPr lang="en-US" sz="2000" dirty="0">
                <a:effectLst/>
              </a:rPr>
              <a:t>Director of Health	                     Scott Martinson, MPH, MS, RS </a:t>
            </a:r>
          </a:p>
          <a:p>
            <a:pPr marR="0">
              <a:lnSpc>
                <a:spcPct val="90000"/>
              </a:lnSpc>
              <a:spcBef>
                <a:spcPts val="0"/>
              </a:spcBef>
              <a:spcAft>
                <a:spcPts val="600"/>
              </a:spcAft>
            </a:pPr>
            <a:r>
              <a:rPr lang="en-US" sz="2000" dirty="0">
                <a:effectLst/>
              </a:rPr>
              <a:t>Registered Sanitarian 	    Ryan Grenon, MPA, RS</a:t>
            </a:r>
          </a:p>
          <a:p>
            <a:pPr marR="0">
              <a:lnSpc>
                <a:spcPct val="90000"/>
              </a:lnSpc>
              <a:spcBef>
                <a:spcPts val="0"/>
              </a:spcBef>
              <a:spcAft>
                <a:spcPts val="600"/>
              </a:spcAft>
            </a:pPr>
            <a:r>
              <a:rPr lang="en-US" sz="2000" dirty="0">
                <a:effectLst/>
              </a:rPr>
              <a:t>Registered Sanitarian                 Greg Mattus, MA, RS </a:t>
            </a:r>
          </a:p>
          <a:p>
            <a:pPr marR="0">
              <a:lnSpc>
                <a:spcPct val="90000"/>
              </a:lnSpc>
              <a:spcBef>
                <a:spcPts val="0"/>
              </a:spcBef>
              <a:spcAft>
                <a:spcPts val="600"/>
              </a:spcAft>
            </a:pPr>
            <a:r>
              <a:rPr lang="en-US" sz="2000" dirty="0">
                <a:effectLst/>
              </a:rPr>
              <a:t>Registered Sanitarian                 Rebecca Drew, BS, RS</a:t>
            </a:r>
          </a:p>
          <a:p>
            <a:pPr>
              <a:lnSpc>
                <a:spcPct val="90000"/>
              </a:lnSpc>
              <a:spcAft>
                <a:spcPts val="600"/>
              </a:spcAft>
            </a:pPr>
            <a:r>
              <a:rPr lang="en-US" sz="2000" dirty="0">
                <a:effectLst/>
              </a:rPr>
              <a:t>Registered Sanitarian                 </a:t>
            </a:r>
            <a:r>
              <a:rPr lang="en-US" sz="2000">
                <a:effectLst/>
              </a:rPr>
              <a:t>Melissa Neri, </a:t>
            </a:r>
            <a:r>
              <a:rPr lang="en-US" sz="2000" dirty="0">
                <a:effectLst/>
              </a:rPr>
              <a:t>BS, RS</a:t>
            </a:r>
          </a:p>
          <a:p>
            <a:pPr marR="0">
              <a:lnSpc>
                <a:spcPct val="90000"/>
              </a:lnSpc>
              <a:spcBef>
                <a:spcPts val="0"/>
              </a:spcBef>
              <a:spcAft>
                <a:spcPts val="600"/>
              </a:spcAft>
            </a:pPr>
            <a:r>
              <a:rPr lang="en-US" sz="2000" dirty="0">
                <a:effectLst/>
              </a:rPr>
              <a:t>Public Health Nurse	     Sherry Carlson, BSN, RN</a:t>
            </a:r>
          </a:p>
          <a:p>
            <a:pPr marR="0">
              <a:lnSpc>
                <a:spcPct val="90000"/>
              </a:lnSpc>
              <a:spcBef>
                <a:spcPts val="0"/>
              </a:spcBef>
              <a:spcAft>
                <a:spcPts val="600"/>
              </a:spcAft>
            </a:pPr>
            <a:r>
              <a:rPr lang="en-US" sz="2000" dirty="0"/>
              <a:t>Office Manager                            Karina Maynard</a:t>
            </a:r>
          </a:p>
          <a:p>
            <a:pPr marR="0">
              <a:lnSpc>
                <a:spcPct val="90000"/>
              </a:lnSpc>
              <a:spcBef>
                <a:spcPts val="0"/>
              </a:spcBef>
              <a:spcAft>
                <a:spcPts val="600"/>
              </a:spcAft>
            </a:pPr>
            <a:endParaRPr lang="en-US" sz="2000" dirty="0"/>
          </a:p>
          <a:p>
            <a:pPr marR="0">
              <a:lnSpc>
                <a:spcPct val="90000"/>
              </a:lnSpc>
              <a:spcBef>
                <a:spcPts val="0"/>
              </a:spcBef>
              <a:spcAft>
                <a:spcPts val="600"/>
              </a:spcAft>
            </a:pPr>
            <a:endParaRPr lang="en-US" sz="1100" dirty="0">
              <a:effectLst/>
            </a:endParaRPr>
          </a:p>
          <a:p>
            <a:pPr marR="0">
              <a:lnSpc>
                <a:spcPct val="90000"/>
              </a:lnSpc>
              <a:spcBef>
                <a:spcPts val="0"/>
              </a:spcBef>
              <a:spcAft>
                <a:spcPts val="600"/>
              </a:spcAft>
            </a:pPr>
            <a:r>
              <a:rPr lang="en-US" sz="1600" b="1" dirty="0">
                <a:effectLst/>
              </a:rPr>
              <a:t>                                       80 Years of Public Health Experience</a:t>
            </a:r>
          </a:p>
          <a:p>
            <a:pPr marR="0" algn="ctr">
              <a:lnSpc>
                <a:spcPct val="90000"/>
              </a:lnSpc>
              <a:spcBef>
                <a:spcPts val="0"/>
              </a:spcBef>
              <a:spcAft>
                <a:spcPts val="600"/>
              </a:spcAft>
            </a:pPr>
            <a:r>
              <a:rPr lang="en-US" sz="1600" b="1" dirty="0"/>
              <a:t>32 Years of Secondary Education</a:t>
            </a:r>
            <a:r>
              <a:rPr lang="en-US" sz="1600" b="1" dirty="0">
                <a:effectLst/>
              </a:rPr>
              <a:t> </a:t>
            </a:r>
          </a:p>
          <a:p>
            <a:pPr>
              <a:lnSpc>
                <a:spcPct val="90000"/>
              </a:lnSpc>
              <a:spcAft>
                <a:spcPts val="600"/>
              </a:spcAft>
            </a:pPr>
            <a:endParaRPr lang="en-US" sz="1900" i="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R="0" algn="ctr">
              <a:lnSpc>
                <a:spcPct val="90000"/>
              </a:lnSpc>
              <a:spcBef>
                <a:spcPts val="0"/>
              </a:spcBef>
              <a:spcAft>
                <a:spcPts val="600"/>
              </a:spcAft>
            </a:pPr>
            <a:endParaRPr lang="en-US" sz="1600" b="1" dirty="0">
              <a:effectLst/>
            </a:endParaRPr>
          </a:p>
          <a:p>
            <a:pPr marR="0">
              <a:lnSpc>
                <a:spcPct val="90000"/>
              </a:lnSpc>
              <a:spcBef>
                <a:spcPts val="0"/>
              </a:spcBef>
              <a:spcAft>
                <a:spcPts val="600"/>
              </a:spcAft>
            </a:pPr>
            <a:r>
              <a:rPr lang="en-US" sz="1100" dirty="0">
                <a:effectLst/>
              </a:rPr>
              <a:t> </a:t>
            </a:r>
          </a:p>
          <a:p>
            <a:pPr marR="0">
              <a:lnSpc>
                <a:spcPct val="90000"/>
              </a:lnSpc>
              <a:spcBef>
                <a:spcPts val="0"/>
              </a:spcBef>
              <a:spcAft>
                <a:spcPts val="600"/>
              </a:spcAft>
            </a:pPr>
            <a:r>
              <a:rPr lang="en-US" sz="1100" dirty="0">
                <a:effectLst/>
              </a:rPr>
              <a:t> </a:t>
            </a:r>
          </a:p>
          <a:p>
            <a:pPr marR="0">
              <a:lnSpc>
                <a:spcPct val="90000"/>
              </a:lnSpc>
              <a:spcBef>
                <a:spcPts val="0"/>
              </a:spcBef>
              <a:spcAft>
                <a:spcPts val="600"/>
              </a:spcAft>
            </a:pPr>
            <a:endParaRPr lang="en-US" sz="1100" i="1" dirty="0">
              <a:effectLst/>
            </a:endParaRPr>
          </a:p>
        </p:txBody>
      </p:sp>
      <p:pic>
        <p:nvPicPr>
          <p:cNvPr id="4" name="Picture 3" descr="A logo for a public health service&#10;&#10;Description automatically generated">
            <a:extLst>
              <a:ext uri="{FF2B5EF4-FFF2-40B4-BE49-F238E27FC236}">
                <a16:creationId xmlns:a16="http://schemas.microsoft.com/office/drawing/2014/main" id="{EBCBE9B2-E820-3159-EC6D-4236D5D6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79" y="1543004"/>
            <a:ext cx="2887986" cy="3032385"/>
          </a:xfrm>
          <a:prstGeom prst="rect">
            <a:avLst/>
          </a:prstGeom>
        </p:spPr>
      </p:pic>
    </p:spTree>
    <p:extLst>
      <p:ext uri="{BB962C8B-B14F-4D97-AF65-F5344CB8AC3E}">
        <p14:creationId xmlns:p14="http://schemas.microsoft.com/office/powerpoint/2010/main" val="142892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72C01B9-34DA-9D66-9741-50416364D21C}"/>
              </a:ext>
            </a:extLst>
          </p:cNvPr>
          <p:cNvPicPr>
            <a:picLocks noChangeAspect="1"/>
          </p:cNvPicPr>
          <p:nvPr/>
        </p:nvPicPr>
        <p:blipFill>
          <a:blip r:embed="rId2"/>
          <a:stretch>
            <a:fillRect/>
          </a:stretch>
        </p:blipFill>
        <p:spPr>
          <a:xfrm>
            <a:off x="2312419" y="477078"/>
            <a:ext cx="3819106" cy="54171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BEF1750F-D915-0E6E-A47D-26B83C938D8F}"/>
              </a:ext>
            </a:extLst>
          </p:cNvPr>
          <p:cNvSpPr txBox="1"/>
          <p:nvPr/>
        </p:nvSpPr>
        <p:spPr>
          <a:xfrm>
            <a:off x="6876075" y="2483753"/>
            <a:ext cx="4321313" cy="3612392"/>
          </a:xfrm>
          <a:prstGeom prst="rect">
            <a:avLst/>
          </a:prstGeom>
        </p:spPr>
        <p:txBody>
          <a:bodyPr vert="horz" lIns="91440" tIns="45720" rIns="91440" bIns="45720" rtlCol="0">
            <a:normAutofit/>
          </a:bodyPr>
          <a:lstStyle/>
          <a:p>
            <a:pPr>
              <a:lnSpc>
                <a:spcPct val="90000"/>
              </a:lnSpc>
              <a:spcAft>
                <a:spcPts val="600"/>
              </a:spcAft>
            </a:pPr>
            <a:r>
              <a:rPr lang="en-US" dirty="0"/>
              <a:t>General Email: </a:t>
            </a:r>
            <a:r>
              <a:rPr lang="en-US" dirty="0">
                <a:hlinkClick r:id="rId3"/>
              </a:rPr>
              <a:t>crahdoffice@crahd.net</a:t>
            </a:r>
            <a:endParaRPr lang="en-US" dirty="0"/>
          </a:p>
          <a:p>
            <a:pPr>
              <a:lnSpc>
                <a:spcPct val="90000"/>
              </a:lnSpc>
              <a:spcAft>
                <a:spcPts val="600"/>
              </a:spcAft>
            </a:pPr>
            <a:endParaRPr lang="en-US" dirty="0"/>
          </a:p>
          <a:p>
            <a:pPr algn="ctr">
              <a:lnSpc>
                <a:spcPct val="90000"/>
              </a:lnSpc>
              <a:spcAft>
                <a:spcPts val="600"/>
              </a:spcAft>
            </a:pPr>
            <a:r>
              <a:rPr lang="en-US" dirty="0"/>
              <a:t>Website: </a:t>
            </a:r>
            <a:r>
              <a:rPr lang="en-US" sz="3600" dirty="0">
                <a:hlinkClick r:id="rId4"/>
              </a:rPr>
              <a:t>www.crahd.info</a:t>
            </a:r>
            <a:endParaRPr lang="en-US" sz="3600" dirty="0"/>
          </a:p>
          <a:p>
            <a:pPr>
              <a:lnSpc>
                <a:spcPct val="90000"/>
              </a:lnSpc>
              <a:spcAft>
                <a:spcPts val="600"/>
              </a:spcAft>
            </a:pPr>
            <a:r>
              <a:rPr lang="en-US" dirty="0"/>
              <a:t> </a:t>
            </a:r>
          </a:p>
        </p:txBody>
      </p:sp>
      <p:pic>
        <p:nvPicPr>
          <p:cNvPr id="1026" name="Picture 2" descr="258,600+ Wow Stock Illustrations ...">
            <a:extLst>
              <a:ext uri="{FF2B5EF4-FFF2-40B4-BE49-F238E27FC236}">
                <a16:creationId xmlns:a16="http://schemas.microsoft.com/office/drawing/2014/main" id="{FBCEE6BB-2310-5848-E824-F0E4838C4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269" y="3657600"/>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0" name="Picture 8" descr="That's All, Folks! – LifePoint Assembly of God">
            <a:extLst>
              <a:ext uri="{FF2B5EF4-FFF2-40B4-BE49-F238E27FC236}">
                <a16:creationId xmlns:a16="http://schemas.microsoft.com/office/drawing/2014/main" id="{B2D38770-8548-41C9-9D6B-6FE2A7AED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728" y="1587246"/>
            <a:ext cx="5930837" cy="314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9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heel(1)">
                                      <p:cBhvr>
                                        <p:cTn id="7"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963AACCE-8ECA-3C45-F18F-BDAE26753951}"/>
              </a:ext>
            </a:extLst>
          </p:cNvPr>
          <p:cNvPicPr>
            <a:picLocks noGrp="1" noChangeAspect="1"/>
          </p:cNvPicPr>
          <p:nvPr>
            <p:ph idx="1"/>
          </p:nvPr>
        </p:nvPicPr>
        <p:blipFill>
          <a:blip r:embed="rId2"/>
          <a:stretch>
            <a:fillRect/>
          </a:stretch>
        </p:blipFill>
        <p:spPr>
          <a:xfrm>
            <a:off x="3100804" y="643467"/>
            <a:ext cx="5990392" cy="5571065"/>
          </a:xfrm>
          <a:prstGeom prst="rect">
            <a:avLst/>
          </a:prstGeom>
          <a:ln>
            <a:noFill/>
          </a:ln>
        </p:spPr>
      </p:pic>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67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57C406-7542-A68B-9B2D-78053F242EF9}"/>
              </a:ext>
            </a:extLst>
          </p:cNvPr>
          <p:cNvSpPr>
            <a:spLocks noGrp="1"/>
          </p:cNvSpPr>
          <p:nvPr>
            <p:ph type="title"/>
          </p:nvPr>
        </p:nvSpPr>
        <p:spPr>
          <a:xfrm>
            <a:off x="807828" y="3479751"/>
            <a:ext cx="4766330" cy="2337517"/>
          </a:xfrm>
        </p:spPr>
        <p:txBody>
          <a:bodyPr>
            <a:normAutofit fontScale="90000"/>
          </a:bodyPr>
          <a:lstStyle/>
          <a:p>
            <a:r>
              <a:rPr lang="en-US" sz="1200" b="1" dirty="0">
                <a:solidFill>
                  <a:schemeClr val="tx2"/>
                </a:solidFill>
                <a:latin typeface="+mn-lt"/>
              </a:rPr>
              <a:t>1. A professional department staffed with trained and certified personnel with expertise in a wide variety of public health areas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2. Improved availability of services: seven days a week, 24 hours a day for emergencies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3. Reduction of fragmented services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4. Uniform enforcement of state laws, regulations, codes, and ordinances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5. Regional approach to address public health problems that cross town lines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6. Ability from member towns to pool staff, resources, and services in times of need</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7. Greater capability and capacity to address a wider scope of public health concerns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8. Increased efficiency and utilization of resources through collaborative problem identification, priority setting, and coordination</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9. Increased eligibility for additional state and federal funding thereby bringing dollars to the local level that might not otherwise be possible</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10. Enhanced networking opportunities for your town to develop partnerships with other local health departments and state agencies</a:t>
            </a:r>
          </a:p>
        </p:txBody>
      </p:sp>
      <p:sp>
        <p:nvSpPr>
          <p:cNvPr id="47" name="Content Placeholder 2">
            <a:extLst>
              <a:ext uri="{FF2B5EF4-FFF2-40B4-BE49-F238E27FC236}">
                <a16:creationId xmlns:a16="http://schemas.microsoft.com/office/drawing/2014/main" id="{5059330D-8EE5-AAE2-1673-F53DE56242F6}"/>
              </a:ext>
            </a:extLst>
          </p:cNvPr>
          <p:cNvSpPr>
            <a:spLocks noGrp="1"/>
          </p:cNvSpPr>
          <p:nvPr>
            <p:ph idx="1"/>
          </p:nvPr>
        </p:nvSpPr>
        <p:spPr>
          <a:xfrm>
            <a:off x="807829" y="223861"/>
            <a:ext cx="5869697" cy="3353476"/>
          </a:xfrm>
        </p:spPr>
        <p:txBody>
          <a:bodyPr anchor="t">
            <a:normAutofit/>
          </a:bodyPr>
          <a:lstStyle/>
          <a:p>
            <a:pPr marL="0" indent="0">
              <a:buNone/>
            </a:pPr>
            <a:r>
              <a:rPr lang="en-US" sz="1600" b="1" dirty="0">
                <a:solidFill>
                  <a:schemeClr val="tx2"/>
                </a:solidFill>
              </a:rPr>
              <a:t>         What is a district department of health?</a:t>
            </a:r>
          </a:p>
          <a:p>
            <a:pPr marL="0" indent="0">
              <a:buNone/>
            </a:pPr>
            <a:r>
              <a:rPr lang="en-US" sz="1600" dirty="0">
                <a:solidFill>
                  <a:schemeClr val="tx2"/>
                </a:solidFill>
              </a:rPr>
              <a:t>A district department of public health or “health district” is a regional public health department formed by two or more municipalities to provide local public health services. A health district is a separate governmental entity from the town it serves. It is funded through: Town and State Per Capita, Permit &amp; Application Fees &amp; Government and Private Grants.</a:t>
            </a:r>
          </a:p>
          <a:p>
            <a:pPr marL="0" indent="0">
              <a:buNone/>
            </a:pPr>
            <a:r>
              <a:rPr lang="en-US" sz="1600" dirty="0">
                <a:solidFill>
                  <a:schemeClr val="tx2"/>
                </a:solidFill>
              </a:rPr>
              <a:t>There are many benefits to being a member town of a health district. </a:t>
            </a:r>
          </a:p>
        </p:txBody>
      </p:sp>
      <p:grpSp>
        <p:nvGrpSpPr>
          <p:cNvPr id="69" name="Group 6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0" name="Freeform: Shape 6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White puzzle with one red piece">
            <a:extLst>
              <a:ext uri="{FF2B5EF4-FFF2-40B4-BE49-F238E27FC236}">
                <a16:creationId xmlns:a16="http://schemas.microsoft.com/office/drawing/2014/main" id="{4AE2D966-457C-C8BC-E776-5FFA0E5F49B7}"/>
              </a:ext>
            </a:extLst>
          </p:cNvPr>
          <p:cNvPicPr>
            <a:picLocks noChangeAspect="1"/>
          </p:cNvPicPr>
          <p:nvPr/>
        </p:nvPicPr>
        <p:blipFill rotWithShape="1">
          <a:blip r:embed="rId2"/>
          <a:srcRect l="29677" r="28073"/>
          <a:stretch/>
        </p:blipFill>
        <p:spPr>
          <a:xfrm>
            <a:off x="8134584" y="1700784"/>
            <a:ext cx="3289848" cy="4379976"/>
          </a:xfrm>
          <a:prstGeom prst="rect">
            <a:avLst/>
          </a:prstGeom>
        </p:spPr>
      </p:pic>
    </p:spTree>
    <p:extLst>
      <p:ext uri="{BB962C8B-B14F-4D97-AF65-F5344CB8AC3E}">
        <p14:creationId xmlns:p14="http://schemas.microsoft.com/office/powerpoint/2010/main" val="371624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895594F6-3481-AB98-B6D1-03779EC5ABEF}"/>
              </a:ext>
            </a:extLst>
          </p:cNvPr>
          <p:cNvPicPr>
            <a:picLocks noGrp="1" noChangeAspect="1"/>
          </p:cNvPicPr>
          <p:nvPr>
            <p:ph idx="1"/>
          </p:nvPr>
        </p:nvPicPr>
        <p:blipFill>
          <a:blip r:embed="rId2"/>
          <a:stretch>
            <a:fillRect/>
          </a:stretch>
        </p:blipFill>
        <p:spPr>
          <a:xfrm>
            <a:off x="850987" y="643467"/>
            <a:ext cx="10490025"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219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DF177198-4397-9C8F-1981-724F52D46C85}"/>
              </a:ext>
            </a:extLst>
          </p:cNvPr>
          <p:cNvPicPr>
            <a:picLocks noGrp="1" noChangeAspect="1"/>
          </p:cNvPicPr>
          <p:nvPr>
            <p:ph idx="1"/>
          </p:nvPr>
        </p:nvPicPr>
        <p:blipFill>
          <a:blip r:embed="rId2"/>
          <a:stretch>
            <a:fillRect/>
          </a:stretch>
        </p:blipFill>
        <p:spPr>
          <a:xfrm>
            <a:off x="2077655" y="643467"/>
            <a:ext cx="81329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7E11F6CA-06A1-54BD-DF42-BC1F3E2E7650}"/>
              </a:ext>
            </a:extLst>
          </p:cNvPr>
          <p:cNvSpPr/>
          <p:nvPr/>
        </p:nvSpPr>
        <p:spPr>
          <a:xfrm rot="18414543">
            <a:off x="7037027" y="3517374"/>
            <a:ext cx="952760" cy="1549516"/>
          </a:xfrm>
          <a:prstGeom prst="hexagon">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9698E23-5FBA-16F5-CFEE-1DF16ABBB18E}"/>
              </a:ext>
            </a:extLst>
          </p:cNvPr>
          <p:cNvSpPr/>
          <p:nvPr/>
        </p:nvSpPr>
        <p:spPr>
          <a:xfrm>
            <a:off x="7604080" y="4559432"/>
            <a:ext cx="228478" cy="1829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B19B5E-07C6-C91D-35C2-D61E272B9B11}"/>
              </a:ext>
            </a:extLst>
          </p:cNvPr>
          <p:cNvSpPr/>
          <p:nvPr/>
        </p:nvSpPr>
        <p:spPr>
          <a:xfrm>
            <a:off x="7767190" y="4376502"/>
            <a:ext cx="228478" cy="1829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FAB9662-4F68-8309-04E0-E9E3ECFC1FC8}"/>
              </a:ext>
            </a:extLst>
          </p:cNvPr>
          <p:cNvCxnSpPr>
            <a:cxnSpLocks/>
          </p:cNvCxnSpPr>
          <p:nvPr/>
        </p:nvCxnSpPr>
        <p:spPr>
          <a:xfrm>
            <a:off x="992605" y="2099511"/>
            <a:ext cx="1010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03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4B5F3480-1AD0-1481-B075-BB144B2EE051}"/>
              </a:ext>
            </a:extLst>
          </p:cNvPr>
          <p:cNvPicPr>
            <a:picLocks noChangeAspect="1"/>
          </p:cNvPicPr>
          <p:nvPr/>
        </p:nvPicPr>
        <p:blipFill>
          <a:blip r:embed="rId2"/>
          <a:stretch>
            <a:fillRect/>
          </a:stretch>
        </p:blipFill>
        <p:spPr>
          <a:xfrm>
            <a:off x="1090508" y="450126"/>
            <a:ext cx="2230794" cy="5046389"/>
          </a:xfrm>
          <a:prstGeom prst="rect">
            <a:avLst/>
          </a:prstGeom>
        </p:spPr>
      </p:pic>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457DB2A2-0CFD-68FF-6088-3D98BC7F72B5}"/>
              </a:ext>
            </a:extLst>
          </p:cNvPr>
          <p:cNvPicPr>
            <a:picLocks noChangeAspect="1"/>
          </p:cNvPicPr>
          <p:nvPr/>
        </p:nvPicPr>
        <p:blipFill>
          <a:blip r:embed="rId3"/>
          <a:stretch>
            <a:fillRect/>
          </a:stretch>
        </p:blipFill>
        <p:spPr>
          <a:xfrm>
            <a:off x="6393695" y="1715030"/>
            <a:ext cx="4323827" cy="3967112"/>
          </a:xfrm>
          <a:prstGeom prst="rect">
            <a:avLst/>
          </a:prstGeom>
        </p:spPr>
      </p:pic>
    </p:spTree>
    <p:extLst>
      <p:ext uri="{BB962C8B-B14F-4D97-AF65-F5344CB8AC3E}">
        <p14:creationId xmlns:p14="http://schemas.microsoft.com/office/powerpoint/2010/main" val="230648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48519A6-338C-A478-69BA-9E801400DA4E}"/>
              </a:ext>
            </a:extLst>
          </p:cNvPr>
          <p:cNvGraphicFramePr>
            <a:graphicFrameLocks/>
          </p:cNvGraphicFramePr>
          <p:nvPr>
            <p:extLst>
              <p:ext uri="{D42A27DB-BD31-4B8C-83A1-F6EECF244321}">
                <p14:modId xmlns:p14="http://schemas.microsoft.com/office/powerpoint/2010/main" val="1854419776"/>
              </p:ext>
            </p:extLst>
          </p:nvPr>
        </p:nvGraphicFramePr>
        <p:xfrm>
          <a:off x="2077147" y="804798"/>
          <a:ext cx="70231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343EB3C-789D-4B39-8415-65B175C85F96}"/>
              </a:ext>
            </a:extLst>
          </p:cNvPr>
          <p:cNvGraphicFramePr>
            <a:graphicFrameLocks/>
          </p:cNvGraphicFramePr>
          <p:nvPr>
            <p:extLst>
              <p:ext uri="{D42A27DB-BD31-4B8C-83A1-F6EECF244321}">
                <p14:modId xmlns:p14="http://schemas.microsoft.com/office/powerpoint/2010/main" val="3354114107"/>
              </p:ext>
            </p:extLst>
          </p:nvPr>
        </p:nvGraphicFramePr>
        <p:xfrm>
          <a:off x="747057" y="375771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904AA0E-5B8C-AD81-DAFE-B5A1E23BB0C4}"/>
              </a:ext>
            </a:extLst>
          </p:cNvPr>
          <p:cNvGraphicFramePr>
            <a:graphicFrameLocks/>
          </p:cNvGraphicFramePr>
          <p:nvPr>
            <p:extLst>
              <p:ext uri="{D42A27DB-BD31-4B8C-83A1-F6EECF244321}">
                <p14:modId xmlns:p14="http://schemas.microsoft.com/office/powerpoint/2010/main" val="3592254810"/>
              </p:ext>
            </p:extLst>
          </p:nvPr>
        </p:nvGraphicFramePr>
        <p:xfrm>
          <a:off x="6182589" y="376759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787BC2D-FDAC-E4BC-D992-771E1D4D035F}"/>
              </a:ext>
            </a:extLst>
          </p:cNvPr>
          <p:cNvSpPr txBox="1"/>
          <p:nvPr/>
        </p:nvSpPr>
        <p:spPr>
          <a:xfrm>
            <a:off x="3517595" y="225749"/>
            <a:ext cx="5582652" cy="369332"/>
          </a:xfrm>
          <a:prstGeom prst="rect">
            <a:avLst/>
          </a:prstGeom>
          <a:noFill/>
        </p:spPr>
        <p:txBody>
          <a:bodyPr wrap="square" rtlCol="0">
            <a:spAutoFit/>
          </a:bodyPr>
          <a:lstStyle/>
          <a:p>
            <a:r>
              <a:rPr lang="en-US" dirty="0"/>
              <a:t>CRAHD MEMBER TOWN DEMOGRAPHICS 2023 DATA</a:t>
            </a:r>
          </a:p>
        </p:txBody>
      </p:sp>
    </p:spTree>
    <p:extLst>
      <p:ext uri="{BB962C8B-B14F-4D97-AF65-F5344CB8AC3E}">
        <p14:creationId xmlns:p14="http://schemas.microsoft.com/office/powerpoint/2010/main" val="387668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21E92B-AAC9-BB2A-BF52-7C424BA96DDA}"/>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Highlights of what we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FA9B65-CCA6-640D-23BC-92C8F8EE0CB0}"/>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0"/>
              </a:spcAft>
              <a:buNone/>
            </a:pP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Inspection programs include state-mandated inspections for compliance with the Connecticut Public Health Code,  applicable General Statutes and Local Ordinances. </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Inspections, permitting/licensing activities, and targeted education are conducted in the following areas: </a:t>
            </a:r>
          </a:p>
          <a:p>
            <a:pPr marL="0" marR="0" indent="0">
              <a:spcBef>
                <a:spcPts val="0"/>
              </a:spcBef>
              <a:spcAft>
                <a:spcPts val="0"/>
              </a:spcAft>
              <a:buNone/>
            </a:pP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On-site sewage disposal: soil site evaluations, installer, and engineered plan reviews, permitting for new, upgraded, altered, and repaired systems, installation inspections, as-built drawing review, issuance of permits to discharge.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Food service establishments: restaurants, caterers, food stores, school cafeterias, nursing homes, churches, vendors, temporary events, and farmer’s markets.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Body care establishments: cosmetology shops, nail and beauty salons, and barber shops.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Child day care centers and group day care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Overnight-stay facilities such as hotels, motels, inns, bed &amp; breakfasts.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Public swimming pools, including spas and condominium pools.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Public bathing areas include freshwater bathing and marine water beaches.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General Nuisance/Other Complaints: CRAHD Sanitarians respond to a variety of citizens’ complaints such as:  housing, rodent infestation, garbage and odors, septic overflows, general nuisance, well and water supply issues, and poor sanitary conditions.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Private water supplies permitting, location approvals, testing, lab report reviews, advice on treatment and maintenance.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Campgrounds: Inspections to ensure minimum sanitary standards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Childhood Lead Poisoning Prevention: Lead Paint hazard reduction, abatement orders, education to homeowners, tenants, and property owners. Case follow up of childhood elevated blood lead levels.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Housing: landlord-tenant issues related to minimum housing 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pic>
        <p:nvPicPr>
          <p:cNvPr id="1026" name="Picture 2" descr="Inspected stamp hi-res stock photography and images - Alamy">
            <a:extLst>
              <a:ext uri="{FF2B5EF4-FFF2-40B4-BE49-F238E27FC236}">
                <a16:creationId xmlns:a16="http://schemas.microsoft.com/office/drawing/2014/main" id="{42EFB9B6-62B6-0EC5-558C-AE867FA88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87242"/>
            <a:ext cx="1460243" cy="1561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Permitting - Range Systems">
            <a:extLst>
              <a:ext uri="{FF2B5EF4-FFF2-40B4-BE49-F238E27FC236}">
                <a16:creationId xmlns:a16="http://schemas.microsoft.com/office/drawing/2014/main" id="{5BF74D25-D2B7-CF89-F147-8BE0A4DF2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34" y="4609578"/>
            <a:ext cx="1788534" cy="12775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D95CB3-509E-BA32-A09F-0F6F9802AB82}"/>
              </a:ext>
            </a:extLst>
          </p:cNvPr>
          <p:cNvSpPr txBox="1"/>
          <p:nvPr/>
        </p:nvSpPr>
        <p:spPr>
          <a:xfrm>
            <a:off x="6222207" y="134422"/>
            <a:ext cx="2656390" cy="369332"/>
          </a:xfrm>
          <a:prstGeom prst="rect">
            <a:avLst/>
          </a:prstGeom>
          <a:noFill/>
        </p:spPr>
        <p:txBody>
          <a:bodyPr wrap="square" rtlCol="0">
            <a:spAutoFit/>
          </a:bodyPr>
          <a:lstStyle/>
          <a:p>
            <a:r>
              <a:rPr lang="en-US" dirty="0"/>
              <a:t>ENVIRONMENTAL HEALTH</a:t>
            </a:r>
          </a:p>
        </p:txBody>
      </p:sp>
    </p:spTree>
    <p:extLst>
      <p:ext uri="{BB962C8B-B14F-4D97-AF65-F5344CB8AC3E}">
        <p14:creationId xmlns:p14="http://schemas.microsoft.com/office/powerpoint/2010/main" val="134554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alpha val="63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FCA11-07D4-4104-4E0A-0CF5C1168D58}"/>
              </a:ext>
            </a:extLst>
          </p:cNvPr>
          <p:cNvSpPr txBox="1"/>
          <p:nvPr/>
        </p:nvSpPr>
        <p:spPr>
          <a:xfrm>
            <a:off x="988962" y="1047509"/>
            <a:ext cx="4276845" cy="5632311"/>
          </a:xfrm>
          <a:prstGeom prst="rect">
            <a:avLst/>
          </a:prstGeom>
          <a:noFill/>
        </p:spPr>
        <p:txBody>
          <a:bodyPr wrap="square" rtlCol="0">
            <a:spAutoFit/>
          </a:bodyPr>
          <a:lstStyle/>
          <a:p>
            <a:r>
              <a:rPr lang="en-US"/>
              <a:t>300 </a:t>
            </a:r>
            <a:r>
              <a:rPr lang="en-US" dirty="0"/>
              <a:t>FOOD SERVICE ESTABLISHMENTS </a:t>
            </a:r>
          </a:p>
          <a:p>
            <a:r>
              <a:rPr lang="en-US" dirty="0"/>
              <a:t> </a:t>
            </a:r>
          </a:p>
          <a:p>
            <a:endParaRPr lang="en-US" dirty="0"/>
          </a:p>
          <a:p>
            <a:r>
              <a:rPr lang="en-US" dirty="0"/>
              <a:t>22 ITINERANT FOOD TRUCKS</a:t>
            </a:r>
          </a:p>
          <a:p>
            <a:endParaRPr lang="en-US" dirty="0"/>
          </a:p>
          <a:p>
            <a:endParaRPr lang="en-US" dirty="0"/>
          </a:p>
          <a:p>
            <a:r>
              <a:rPr lang="en-US" dirty="0"/>
              <a:t>15 YEARLY TEMPORARY EVENTS(Hundreds of Food Vendors)</a:t>
            </a:r>
          </a:p>
          <a:p>
            <a:endParaRPr lang="en-US" dirty="0"/>
          </a:p>
          <a:p>
            <a:endParaRPr lang="en-US" dirty="0"/>
          </a:p>
          <a:p>
            <a:r>
              <a:rPr lang="en-US" dirty="0"/>
              <a:t>90 SALONS </a:t>
            </a:r>
          </a:p>
          <a:p>
            <a:endParaRPr lang="en-US" dirty="0"/>
          </a:p>
          <a:p>
            <a:endParaRPr lang="en-US" dirty="0"/>
          </a:p>
          <a:p>
            <a:r>
              <a:rPr lang="en-US" dirty="0"/>
              <a:t>16 OVERNIGHT STAYS</a:t>
            </a:r>
          </a:p>
          <a:p>
            <a:endParaRPr lang="en-US" dirty="0"/>
          </a:p>
          <a:p>
            <a:r>
              <a:rPr lang="en-US" dirty="0"/>
              <a:t> </a:t>
            </a:r>
          </a:p>
          <a:p>
            <a:r>
              <a:rPr lang="en-US" dirty="0"/>
              <a:t>25 PUBLIC POOLS </a:t>
            </a:r>
          </a:p>
          <a:p>
            <a:endParaRPr lang="en-US" dirty="0"/>
          </a:p>
          <a:p>
            <a:endParaRPr lang="en-US" dirty="0"/>
          </a:p>
          <a:p>
            <a:r>
              <a:rPr lang="en-US" dirty="0"/>
              <a:t>31 DAYCARES </a:t>
            </a:r>
          </a:p>
        </p:txBody>
      </p:sp>
      <p:sp>
        <p:nvSpPr>
          <p:cNvPr id="3" name="TextBox 2">
            <a:extLst>
              <a:ext uri="{FF2B5EF4-FFF2-40B4-BE49-F238E27FC236}">
                <a16:creationId xmlns:a16="http://schemas.microsoft.com/office/drawing/2014/main" id="{895E0737-CA9B-F5E8-058E-57C53F267E16}"/>
              </a:ext>
            </a:extLst>
          </p:cNvPr>
          <p:cNvSpPr txBox="1"/>
          <p:nvPr/>
        </p:nvSpPr>
        <p:spPr>
          <a:xfrm>
            <a:off x="-1017938" y="259070"/>
            <a:ext cx="7158625" cy="461665"/>
          </a:xfrm>
          <a:prstGeom prst="rect">
            <a:avLst/>
          </a:prstGeom>
          <a:noFill/>
        </p:spPr>
        <p:txBody>
          <a:bodyPr wrap="square" rtlCol="0">
            <a:spAutoFit/>
          </a:bodyPr>
          <a:lstStyle/>
          <a:p>
            <a:pPr algn="ctr"/>
            <a:r>
              <a:rPr lang="en-US" dirty="0"/>
              <a:t>               </a:t>
            </a:r>
            <a:r>
              <a:rPr lang="en-US" sz="2400" dirty="0"/>
              <a:t>WHO DO WE LICENSE/REGULATE????????</a:t>
            </a:r>
          </a:p>
        </p:txBody>
      </p:sp>
      <p:graphicFrame>
        <p:nvGraphicFramePr>
          <p:cNvPr id="18" name="Object 17">
            <a:extLst>
              <a:ext uri="{FF2B5EF4-FFF2-40B4-BE49-F238E27FC236}">
                <a16:creationId xmlns:a16="http://schemas.microsoft.com/office/drawing/2014/main" id="{4AD1EF62-2783-ACAC-C229-6BCC2CE43585}"/>
              </a:ext>
            </a:extLst>
          </p:cNvPr>
          <p:cNvGraphicFramePr>
            <a:graphicFrameLocks noChangeAspect="1"/>
          </p:cNvGraphicFramePr>
          <p:nvPr>
            <p:extLst>
              <p:ext uri="{D42A27DB-BD31-4B8C-83A1-F6EECF244321}">
                <p14:modId xmlns:p14="http://schemas.microsoft.com/office/powerpoint/2010/main" val="4291896469"/>
              </p:ext>
            </p:extLst>
          </p:nvPr>
        </p:nvGraphicFramePr>
        <p:xfrm>
          <a:off x="8965158" y="163969"/>
          <a:ext cx="2882165" cy="3793231"/>
        </p:xfrm>
        <a:graphic>
          <a:graphicData uri="http://schemas.openxmlformats.org/presentationml/2006/ole">
            <mc:AlternateContent xmlns:mc="http://schemas.openxmlformats.org/markup-compatibility/2006">
              <mc:Choice xmlns:v="urn:schemas-microsoft-com:vml" Requires="v">
                <p:oleObj name="Acrobat Document" r:id="rId2" imgW="3885997" imgH="5028931" progId="Acrobat.Document.DC">
                  <p:embed/>
                </p:oleObj>
              </mc:Choice>
              <mc:Fallback>
                <p:oleObj name="Acrobat Document" r:id="rId2" imgW="3885997" imgH="5028931" progId="Acrobat.Document.DC">
                  <p:embed/>
                  <p:pic>
                    <p:nvPicPr>
                      <p:cNvPr id="18" name="Object 17">
                        <a:extLst>
                          <a:ext uri="{FF2B5EF4-FFF2-40B4-BE49-F238E27FC236}">
                            <a16:creationId xmlns:a16="http://schemas.microsoft.com/office/drawing/2014/main" id="{4AD1EF62-2783-ACAC-C229-6BCC2CE43585}"/>
                          </a:ext>
                        </a:extLst>
                      </p:cNvPr>
                      <p:cNvPicPr/>
                      <p:nvPr/>
                    </p:nvPicPr>
                    <p:blipFill>
                      <a:blip r:embed="rId3"/>
                      <a:stretch>
                        <a:fillRect/>
                      </a:stretch>
                    </p:blipFill>
                    <p:spPr>
                      <a:xfrm>
                        <a:off x="8965158" y="163969"/>
                        <a:ext cx="2882165" cy="3793231"/>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9FE4257-05E7-8E01-39FE-2BF01B49721E}"/>
              </a:ext>
            </a:extLst>
          </p:cNvPr>
          <p:cNvGraphicFramePr>
            <a:graphicFrameLocks noChangeAspect="1"/>
          </p:cNvGraphicFramePr>
          <p:nvPr>
            <p:extLst>
              <p:ext uri="{D42A27DB-BD31-4B8C-83A1-F6EECF244321}">
                <p14:modId xmlns:p14="http://schemas.microsoft.com/office/powerpoint/2010/main" val="419617174"/>
              </p:ext>
            </p:extLst>
          </p:nvPr>
        </p:nvGraphicFramePr>
        <p:xfrm>
          <a:off x="6095999" y="163969"/>
          <a:ext cx="2941529" cy="3793231"/>
        </p:xfrm>
        <a:graphic>
          <a:graphicData uri="http://schemas.openxmlformats.org/presentationml/2006/ole">
            <mc:AlternateContent xmlns:mc="http://schemas.openxmlformats.org/markup-compatibility/2006">
              <mc:Choice xmlns:v="urn:schemas-microsoft-com:vml" Requires="v">
                <p:oleObj name="Acrobat Document" r:id="rId4" imgW="3885997" imgH="5028931" progId="Acrobat.Document.DC">
                  <p:embed/>
                </p:oleObj>
              </mc:Choice>
              <mc:Fallback>
                <p:oleObj name="Acrobat Document" r:id="rId4" imgW="3885997" imgH="5028931" progId="Acrobat.Document.DC">
                  <p:embed/>
                  <p:pic>
                    <p:nvPicPr>
                      <p:cNvPr id="21" name="Object 20">
                        <a:extLst>
                          <a:ext uri="{FF2B5EF4-FFF2-40B4-BE49-F238E27FC236}">
                            <a16:creationId xmlns:a16="http://schemas.microsoft.com/office/drawing/2014/main" id="{19FE4257-05E7-8E01-39FE-2BF01B49721E}"/>
                          </a:ext>
                        </a:extLst>
                      </p:cNvPr>
                      <p:cNvPicPr/>
                      <p:nvPr/>
                    </p:nvPicPr>
                    <p:blipFill>
                      <a:blip r:embed="rId5"/>
                      <a:stretch>
                        <a:fillRect/>
                      </a:stretch>
                    </p:blipFill>
                    <p:spPr>
                      <a:xfrm>
                        <a:off x="6095999" y="163969"/>
                        <a:ext cx="2941529" cy="3793231"/>
                      </a:xfrm>
                      <a:prstGeom prst="rect">
                        <a:avLst/>
                      </a:prstGeom>
                    </p:spPr>
                  </p:pic>
                </p:oleObj>
              </mc:Fallback>
            </mc:AlternateContent>
          </a:graphicData>
        </a:graphic>
      </p:graphicFrame>
      <p:pic>
        <p:nvPicPr>
          <p:cNvPr id="26" name="Picture 25">
            <a:extLst>
              <a:ext uri="{FF2B5EF4-FFF2-40B4-BE49-F238E27FC236}">
                <a16:creationId xmlns:a16="http://schemas.microsoft.com/office/drawing/2014/main" id="{B535F17A-0A2D-FFAF-9445-4495EEEBC097}"/>
              </a:ext>
            </a:extLst>
          </p:cNvPr>
          <p:cNvPicPr>
            <a:picLocks noChangeAspect="1"/>
          </p:cNvPicPr>
          <p:nvPr/>
        </p:nvPicPr>
        <p:blipFill>
          <a:blip r:embed="rId6"/>
          <a:stretch>
            <a:fillRect/>
          </a:stretch>
        </p:blipFill>
        <p:spPr>
          <a:xfrm>
            <a:off x="9035867" y="1478904"/>
            <a:ext cx="2753762" cy="1163359"/>
          </a:xfrm>
          <a:prstGeom prst="rect">
            <a:avLst/>
          </a:prstGeom>
        </p:spPr>
      </p:pic>
      <p:pic>
        <p:nvPicPr>
          <p:cNvPr id="29" name="Picture 28">
            <a:extLst>
              <a:ext uri="{FF2B5EF4-FFF2-40B4-BE49-F238E27FC236}">
                <a16:creationId xmlns:a16="http://schemas.microsoft.com/office/drawing/2014/main" id="{0206197D-B2A2-3444-F9D8-561644FDDA73}"/>
              </a:ext>
            </a:extLst>
          </p:cNvPr>
          <p:cNvPicPr>
            <a:picLocks noChangeAspect="1"/>
          </p:cNvPicPr>
          <p:nvPr/>
        </p:nvPicPr>
        <p:blipFill>
          <a:blip r:embed="rId7"/>
          <a:stretch>
            <a:fillRect/>
          </a:stretch>
        </p:blipFill>
        <p:spPr>
          <a:xfrm>
            <a:off x="6179716" y="1485963"/>
            <a:ext cx="2785442" cy="1163359"/>
          </a:xfrm>
          <a:prstGeom prst="rect">
            <a:avLst/>
          </a:prstGeom>
        </p:spPr>
      </p:pic>
      <p:pic>
        <p:nvPicPr>
          <p:cNvPr id="35" name="Picture 34">
            <a:extLst>
              <a:ext uri="{FF2B5EF4-FFF2-40B4-BE49-F238E27FC236}">
                <a16:creationId xmlns:a16="http://schemas.microsoft.com/office/drawing/2014/main" id="{50E3F4CA-7898-B71B-58DF-A93D804AA421}"/>
              </a:ext>
            </a:extLst>
          </p:cNvPr>
          <p:cNvPicPr>
            <a:picLocks noChangeAspect="1"/>
          </p:cNvPicPr>
          <p:nvPr/>
        </p:nvPicPr>
        <p:blipFill>
          <a:blip r:embed="rId8"/>
          <a:stretch>
            <a:fillRect/>
          </a:stretch>
        </p:blipFill>
        <p:spPr>
          <a:xfrm>
            <a:off x="6155363" y="2677048"/>
            <a:ext cx="2809795" cy="1238964"/>
          </a:xfrm>
          <a:prstGeom prst="rect">
            <a:avLst/>
          </a:prstGeom>
        </p:spPr>
      </p:pic>
      <p:pic>
        <p:nvPicPr>
          <p:cNvPr id="1026" name="Picture 2" descr="Great Character: Inspector Jacques Clouseau (The “Pink Panther” series) |  by Scott Myers | Go Into The Story">
            <a:extLst>
              <a:ext uri="{FF2B5EF4-FFF2-40B4-BE49-F238E27FC236}">
                <a16:creationId xmlns:a16="http://schemas.microsoft.com/office/drawing/2014/main" id="{0522B1EA-406E-8D7A-2D16-30851CF67D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5867" y="2642264"/>
            <a:ext cx="2809795" cy="3539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B1DE63E-7D66-B774-5E9D-80D166F05312}"/>
              </a:ext>
            </a:extLst>
          </p:cNvPr>
          <p:cNvPicPr>
            <a:picLocks noChangeAspect="1"/>
          </p:cNvPicPr>
          <p:nvPr/>
        </p:nvPicPr>
        <p:blipFill>
          <a:blip r:embed="rId10"/>
          <a:stretch>
            <a:fillRect/>
          </a:stretch>
        </p:blipFill>
        <p:spPr>
          <a:xfrm>
            <a:off x="6092677" y="3953520"/>
            <a:ext cx="2941529" cy="2228076"/>
          </a:xfrm>
          <a:prstGeom prst="rect">
            <a:avLst/>
          </a:prstGeom>
        </p:spPr>
      </p:pic>
    </p:spTree>
    <p:extLst>
      <p:ext uri="{BB962C8B-B14F-4D97-AF65-F5344CB8AC3E}">
        <p14:creationId xmlns:p14="http://schemas.microsoft.com/office/powerpoint/2010/main" val="4173835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1820</TotalTime>
  <Words>1095</Words>
  <Application>Microsoft Office PowerPoint</Application>
  <PresentationFormat>Widescreen</PresentationFormat>
  <Paragraphs>111</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Office Theme</vt:lpstr>
      <vt:lpstr>Acrobat Document</vt:lpstr>
      <vt:lpstr>PowerPoint Presentation</vt:lpstr>
      <vt:lpstr>PowerPoint Presentation</vt:lpstr>
      <vt:lpstr>1. A professional department staffed with trained and certified personnel with expertise in a wide variety of public health areas  2. Improved availability of services: seven days a week, 24 hours a day for emergencies  3. Reduction of fragmented services  4. Uniform enforcement of state laws, regulations, codes, and ordinances  5. Regional approach to address public health problems that cross town lines  6. Ability from member towns to pool staff, resources, and services in times of need  7. Greater capability and capacity to address a wider scope of public health concerns  8. Increased efficiency and utilization of resources through collaborative problem identification, priority setting, and coordination  9. Increased eligibility for additional state and federal funding thereby bringing dollars to the local level that might not otherwise be possible  10. Enhanced networking opportunities for your town to develop partnerships with other local health departments and state agencies</vt:lpstr>
      <vt:lpstr>PowerPoint Presentation</vt:lpstr>
      <vt:lpstr>PowerPoint Presentation</vt:lpstr>
      <vt:lpstr>PowerPoint Presentation</vt:lpstr>
      <vt:lpstr>PowerPoint Presentation</vt:lpstr>
      <vt:lpstr>Highlights of what we do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dc:creator>
  <cp:lastModifiedBy>Scott M</cp:lastModifiedBy>
  <cp:revision>25</cp:revision>
  <dcterms:created xsi:type="dcterms:W3CDTF">2023-11-19T19:48:03Z</dcterms:created>
  <dcterms:modified xsi:type="dcterms:W3CDTF">2026-01-08T18:29:48Z</dcterms:modified>
</cp:coreProperties>
</file>