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png" ContentType="image/pn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85669" y="1777695"/>
            <a:ext cx="6815455" cy="1763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419094" y="4161535"/>
            <a:ext cx="5353811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994D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68910">
              <a:lnSpc>
                <a:spcPct val="100000"/>
              </a:lnSpc>
              <a:spcBef>
                <a:spcPts val="225"/>
              </a:spcBef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3994D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68910">
              <a:lnSpc>
                <a:spcPct val="100000"/>
              </a:lnSpc>
              <a:spcBef>
                <a:spcPts val="225"/>
              </a:spcBef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68910">
              <a:lnSpc>
                <a:spcPct val="100000"/>
              </a:lnSpc>
              <a:spcBef>
                <a:spcPts val="225"/>
              </a:spcBef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68910">
              <a:lnSpc>
                <a:spcPct val="100000"/>
              </a:lnSpc>
              <a:spcBef>
                <a:spcPts val="225"/>
              </a:spcBef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68910">
              <a:lnSpc>
                <a:spcPct val="100000"/>
              </a:lnSpc>
              <a:spcBef>
                <a:spcPts val="225"/>
              </a:spcBef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3866" y="112598"/>
            <a:ext cx="10164267" cy="1436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589024"/>
            <a:ext cx="10044430" cy="3402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994D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962131" y="6360757"/>
            <a:ext cx="351409" cy="3371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68910">
              <a:lnSpc>
                <a:spcPct val="100000"/>
              </a:lnSpc>
              <a:spcBef>
                <a:spcPts val="225"/>
              </a:spcBef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ortal.ct.gov/dph/newsroom/press-releases---2024/avianflu" TargetMode="External"/><Relationship Id="rId3" Type="http://schemas.openxmlformats.org/officeDocument/2006/relationships/hyperlink" Target="https://www.cdc.gov/flu/avianflu/avian-flu-summary.htm" TargetMode="External"/><Relationship Id="rId4" Type="http://schemas.openxmlformats.org/officeDocument/2006/relationships/hyperlink" Target="https://www.cdc.gov/flu/avianflu/hpai/hpai-interim-recommendations.html" TargetMode="External"/><Relationship Id="rId5" Type="http://schemas.openxmlformats.org/officeDocument/2006/relationships/hyperlink" Target="https://www.cdc.gov/flu/avianflu/communication-resources/index.html" TargetMode="External"/><Relationship Id="rId6" Type="http://schemas.openxmlformats.org/officeDocument/2006/relationships/hyperlink" Target="https://www.cdc.gov/media/releases/2024/p0401-avian-flu.html" TargetMode="External"/><Relationship Id="rId7" Type="http://schemas.openxmlformats.org/officeDocument/2006/relationships/image" Target="../media/image8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ortal.ct.gov/DEEP/Wildlife/Avian-Influenza#report" TargetMode="External"/><Relationship Id="rId3" Type="http://schemas.openxmlformats.org/officeDocument/2006/relationships/hyperlink" Target="https://cvmdl.uconn.edu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dc.gov/flu/avianflu/avian-flu-summary.htm" TargetMode="External"/><Relationship Id="rId3" Type="http://schemas.openxmlformats.org/officeDocument/2006/relationships/image" Target="../media/image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aphis.usda.gov/news/agency-announcements/usda-confirms-highly-pathogenic-avian-influenza-dairy-herd-new-mexico" TargetMode="Externa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16205" rIns="0" bIns="0" rtlCol="0" vert="horz">
            <a:spAutoFit/>
          </a:bodyPr>
          <a:lstStyle/>
          <a:p>
            <a:pPr marL="12700" marR="5080" indent="636905">
              <a:lnSpc>
                <a:spcPts val="6480"/>
              </a:lnSpc>
              <a:spcBef>
                <a:spcPts val="915"/>
              </a:spcBef>
            </a:pPr>
            <a:r>
              <a:rPr dirty="0" sz="6000">
                <a:solidFill>
                  <a:srgbClr val="F1F1F1"/>
                </a:solidFill>
              </a:rPr>
              <a:t>Highly</a:t>
            </a:r>
            <a:r>
              <a:rPr dirty="0" sz="6000" spc="-20">
                <a:solidFill>
                  <a:srgbClr val="F1F1F1"/>
                </a:solidFill>
              </a:rPr>
              <a:t> </a:t>
            </a:r>
            <a:r>
              <a:rPr dirty="0" sz="6000" spc="-10">
                <a:solidFill>
                  <a:srgbClr val="F1F1F1"/>
                </a:solidFill>
              </a:rPr>
              <a:t>Pathogenic </a:t>
            </a:r>
            <a:r>
              <a:rPr dirty="0" sz="6000">
                <a:solidFill>
                  <a:srgbClr val="F1F1F1"/>
                </a:solidFill>
              </a:rPr>
              <a:t>Avian</a:t>
            </a:r>
            <a:r>
              <a:rPr dirty="0" sz="6000" spc="-190">
                <a:solidFill>
                  <a:srgbClr val="F1F1F1"/>
                </a:solidFill>
              </a:rPr>
              <a:t> </a:t>
            </a:r>
            <a:r>
              <a:rPr dirty="0" sz="6000">
                <a:solidFill>
                  <a:srgbClr val="F1F1F1"/>
                </a:solidFill>
              </a:rPr>
              <a:t>Influenza</a:t>
            </a:r>
            <a:r>
              <a:rPr dirty="0" sz="6000" spc="-190">
                <a:solidFill>
                  <a:srgbClr val="F1F1F1"/>
                </a:solidFill>
              </a:rPr>
              <a:t> </a:t>
            </a:r>
            <a:r>
              <a:rPr dirty="0" sz="6000" spc="-70">
                <a:solidFill>
                  <a:srgbClr val="F1F1F1"/>
                </a:solidFill>
              </a:rPr>
              <a:t>(HPAI)</a:t>
            </a:r>
            <a:endParaRPr sz="6000"/>
          </a:p>
        </p:txBody>
      </p:sp>
      <p:sp>
        <p:nvSpPr>
          <p:cNvPr id="3" name="object 3" descr="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795145" marR="5080" indent="-1783080">
              <a:lnSpc>
                <a:spcPct val="125000"/>
              </a:lnSpc>
              <a:spcBef>
                <a:spcPts val="100"/>
              </a:spcBef>
            </a:pPr>
            <a:r>
              <a:rPr dirty="0" sz="2400" spc="65">
                <a:solidFill>
                  <a:srgbClr val="F1F1F1"/>
                </a:solidFill>
              </a:rPr>
              <a:t>Update</a:t>
            </a:r>
            <a:r>
              <a:rPr dirty="0" sz="2400" spc="-30">
                <a:solidFill>
                  <a:srgbClr val="F1F1F1"/>
                </a:solidFill>
              </a:rPr>
              <a:t> </a:t>
            </a:r>
            <a:r>
              <a:rPr dirty="0" sz="2400" spc="135">
                <a:solidFill>
                  <a:srgbClr val="F1F1F1"/>
                </a:solidFill>
              </a:rPr>
              <a:t>for</a:t>
            </a:r>
            <a:r>
              <a:rPr dirty="0" sz="2400" spc="-55">
                <a:solidFill>
                  <a:srgbClr val="F1F1F1"/>
                </a:solidFill>
              </a:rPr>
              <a:t> </a:t>
            </a:r>
            <a:r>
              <a:rPr dirty="0" sz="2400">
                <a:solidFill>
                  <a:srgbClr val="F1F1F1"/>
                </a:solidFill>
              </a:rPr>
              <a:t>Local</a:t>
            </a:r>
            <a:r>
              <a:rPr dirty="0" sz="2400" spc="-20">
                <a:solidFill>
                  <a:srgbClr val="F1F1F1"/>
                </a:solidFill>
              </a:rPr>
              <a:t> </a:t>
            </a:r>
            <a:r>
              <a:rPr dirty="0" sz="2400" spc="65">
                <a:solidFill>
                  <a:srgbClr val="F1F1F1"/>
                </a:solidFill>
              </a:rPr>
              <a:t>Health</a:t>
            </a:r>
            <a:r>
              <a:rPr dirty="0" sz="2400" spc="-25">
                <a:solidFill>
                  <a:srgbClr val="F1F1F1"/>
                </a:solidFill>
              </a:rPr>
              <a:t> </a:t>
            </a:r>
            <a:r>
              <a:rPr dirty="0" sz="2400" spc="75">
                <a:solidFill>
                  <a:srgbClr val="F1F1F1"/>
                </a:solidFill>
              </a:rPr>
              <a:t>Departments </a:t>
            </a:r>
            <a:r>
              <a:rPr dirty="0" sz="2400" spc="65">
                <a:solidFill>
                  <a:srgbClr val="F1F1F1"/>
                </a:solidFill>
              </a:rPr>
              <a:t>April</a:t>
            </a:r>
            <a:r>
              <a:rPr dirty="0" sz="2400" spc="-65">
                <a:solidFill>
                  <a:srgbClr val="F1F1F1"/>
                </a:solidFill>
              </a:rPr>
              <a:t> </a:t>
            </a:r>
            <a:r>
              <a:rPr dirty="0" sz="2400">
                <a:solidFill>
                  <a:srgbClr val="F1F1F1"/>
                </a:solidFill>
              </a:rPr>
              <a:t>2,</a:t>
            </a:r>
            <a:r>
              <a:rPr dirty="0" sz="2400" spc="-60">
                <a:solidFill>
                  <a:srgbClr val="F1F1F1"/>
                </a:solidFill>
              </a:rPr>
              <a:t> </a:t>
            </a:r>
            <a:r>
              <a:rPr dirty="0" sz="2400" spc="-20">
                <a:solidFill>
                  <a:srgbClr val="F1F1F1"/>
                </a:solidFill>
              </a:rPr>
              <a:t>2024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1597" y="414350"/>
            <a:ext cx="490918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For</a:t>
            </a:r>
            <a:r>
              <a:rPr dirty="0" spc="-90"/>
              <a:t> </a:t>
            </a:r>
            <a:r>
              <a:rPr dirty="0"/>
              <a:t>more</a:t>
            </a:r>
            <a:r>
              <a:rPr dirty="0" spc="-85"/>
              <a:t> </a:t>
            </a:r>
            <a:r>
              <a:rPr dirty="0" spc="-10"/>
              <a:t>information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16939" y="1381150"/>
            <a:ext cx="3383279" cy="2035810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505"/>
              </a:spcBef>
              <a:buChar char="•"/>
              <a:tabLst>
                <a:tab pos="469900" algn="l"/>
              </a:tabLst>
            </a:pPr>
            <a:r>
              <a:rPr dirty="0" u="sng" sz="2200" spc="-18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2"/>
              </a:rPr>
              <a:t>CT</a:t>
            </a:r>
            <a:r>
              <a:rPr dirty="0" u="sng" sz="2200" spc="-3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2200" spc="-1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2"/>
              </a:rPr>
              <a:t>DPH</a:t>
            </a:r>
            <a:r>
              <a:rPr dirty="0" u="sng" sz="2200" spc="-2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220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2"/>
              </a:rPr>
              <a:t>press</a:t>
            </a:r>
            <a:r>
              <a:rPr dirty="0" u="sng" sz="2200" spc="-1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2200" spc="-1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2"/>
              </a:rPr>
              <a:t>release</a:t>
            </a:r>
            <a:endParaRPr sz="2200">
              <a:latin typeface="Arial"/>
              <a:cs typeface="Arial"/>
            </a:endParaRPr>
          </a:p>
          <a:p>
            <a:pPr marL="469900" indent="-457200">
              <a:lnSpc>
                <a:spcPts val="2245"/>
              </a:lnSpc>
              <a:spcBef>
                <a:spcPts val="1400"/>
              </a:spcBef>
              <a:buChar char="•"/>
              <a:tabLst>
                <a:tab pos="469900" algn="l"/>
              </a:tabLst>
            </a:pPr>
            <a:r>
              <a:rPr dirty="0" u="sng" sz="2200" spc="-14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3"/>
              </a:rPr>
              <a:t>CDC</a:t>
            </a:r>
            <a:r>
              <a:rPr dirty="0" u="sng" sz="2200" spc="-2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2200" spc="6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3"/>
              </a:rPr>
              <a:t>Current</a:t>
            </a:r>
            <a:r>
              <a:rPr dirty="0" u="sng" sz="2200" spc="1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2200" spc="4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3"/>
              </a:rPr>
              <a:t>Situation</a:t>
            </a:r>
            <a:endParaRPr sz="2200">
              <a:latin typeface="Arial"/>
              <a:cs typeface="Arial"/>
            </a:endParaRPr>
          </a:p>
          <a:p>
            <a:pPr marL="469900">
              <a:lnSpc>
                <a:spcPts val="2245"/>
              </a:lnSpc>
            </a:pPr>
            <a:r>
              <a:rPr dirty="0" u="sng" sz="2200" spc="4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3"/>
              </a:rPr>
              <a:t>Summary</a:t>
            </a:r>
            <a:endParaRPr sz="2200">
              <a:latin typeface="Arial"/>
              <a:cs typeface="Arial"/>
            </a:endParaRPr>
          </a:p>
          <a:p>
            <a:pPr marL="469900" marR="5080" indent="-457834">
              <a:lnSpc>
                <a:spcPct val="70000"/>
              </a:lnSpc>
              <a:spcBef>
                <a:spcPts val="2200"/>
              </a:spcBef>
              <a:buChar char="•"/>
              <a:tabLst>
                <a:tab pos="469900" algn="l"/>
              </a:tabLst>
            </a:pPr>
            <a:r>
              <a:rPr dirty="0" u="sng" sz="2200" spc="-14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4"/>
              </a:rPr>
              <a:t>CDC</a:t>
            </a:r>
            <a:r>
              <a:rPr dirty="0" u="sng" sz="2200" spc="-1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2200" spc="8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4"/>
              </a:rPr>
              <a:t>Interim</a:t>
            </a:r>
            <a:r>
              <a:rPr dirty="0" u="none" sz="2200" spc="85">
                <a:solidFill>
                  <a:srgbClr val="C2E4FC"/>
                </a:solidFill>
                <a:latin typeface="Arial"/>
                <a:cs typeface="Arial"/>
              </a:rPr>
              <a:t> </a:t>
            </a:r>
            <a:r>
              <a:rPr dirty="0" u="sng" sz="2200" spc="4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4"/>
              </a:rPr>
              <a:t>Recommendations</a:t>
            </a:r>
            <a:r>
              <a:rPr dirty="0" u="sng" sz="2200" spc="4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2200" spc="9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4"/>
              </a:rPr>
              <a:t>for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74394" y="3291586"/>
            <a:ext cx="358140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220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4"/>
              </a:rPr>
              <a:t>Prevention,</a:t>
            </a:r>
            <a:r>
              <a:rPr dirty="0" u="sng" sz="2200" spc="19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2200" spc="9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4"/>
              </a:rPr>
              <a:t>Monitoring</a:t>
            </a:r>
            <a:r>
              <a:rPr dirty="0" u="sng" sz="2200" spc="17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2200" spc="4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4"/>
              </a:rPr>
              <a:t>and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16939" y="3345459"/>
            <a:ext cx="4073525" cy="1056640"/>
          </a:xfrm>
          <a:prstGeom prst="rect">
            <a:avLst/>
          </a:prstGeom>
        </p:spPr>
        <p:txBody>
          <a:bodyPr wrap="square" lIns="0" tIns="193040" rIns="0" bIns="0" rtlCol="0" vert="horz">
            <a:spAutoFit/>
          </a:bodyPr>
          <a:lstStyle/>
          <a:p>
            <a:pPr marL="469900">
              <a:lnSpc>
                <a:spcPct val="100000"/>
              </a:lnSpc>
              <a:spcBef>
                <a:spcPts val="1520"/>
              </a:spcBef>
            </a:pPr>
            <a:r>
              <a:rPr dirty="0" u="sng" sz="220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4"/>
              </a:rPr>
              <a:t>Public</a:t>
            </a:r>
            <a:r>
              <a:rPr dirty="0" u="sng" sz="2200" spc="9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2200" spc="5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4"/>
              </a:rPr>
              <a:t>Health</a:t>
            </a:r>
            <a:r>
              <a:rPr dirty="0" u="sng" sz="2200" spc="4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2200" spc="-1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4"/>
              </a:rPr>
              <a:t>Investigations</a:t>
            </a:r>
            <a:endParaRPr sz="22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415"/>
              </a:spcBef>
              <a:buChar char="•"/>
              <a:tabLst>
                <a:tab pos="469900" algn="l"/>
              </a:tabLst>
            </a:pPr>
            <a:r>
              <a:rPr dirty="0" u="sng" sz="2200" spc="-14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5"/>
              </a:rPr>
              <a:t>CDC</a:t>
            </a:r>
            <a:r>
              <a:rPr dirty="0" u="sng" sz="2200" spc="1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220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5"/>
              </a:rPr>
              <a:t>Avian</a:t>
            </a:r>
            <a:r>
              <a:rPr dirty="0" u="sng" sz="2200" spc="2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2200" spc="-1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5"/>
              </a:rPr>
              <a:t>Influenza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16939" y="4097553"/>
            <a:ext cx="4098925" cy="1052830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469900">
              <a:lnSpc>
                <a:spcPct val="100000"/>
              </a:lnSpc>
              <a:spcBef>
                <a:spcPts val="1505"/>
              </a:spcBef>
            </a:pPr>
            <a:r>
              <a:rPr dirty="0" u="sng" sz="2200" spc="6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5"/>
              </a:rPr>
              <a:t>Communications</a:t>
            </a:r>
            <a:r>
              <a:rPr dirty="0" u="sng" sz="2200" spc="2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2200" spc="-1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5"/>
              </a:rPr>
              <a:t>Resources</a:t>
            </a:r>
            <a:endParaRPr sz="22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400"/>
              </a:spcBef>
              <a:buChar char="•"/>
              <a:tabLst>
                <a:tab pos="469900" algn="l"/>
              </a:tabLst>
            </a:pPr>
            <a:r>
              <a:rPr dirty="0" u="sng" sz="2200" spc="-14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6"/>
              </a:rPr>
              <a:t>CDC</a:t>
            </a:r>
            <a:r>
              <a:rPr dirty="0" u="sng" sz="2200" spc="-3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2200" spc="6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6"/>
              </a:rPr>
              <a:t>Media</a:t>
            </a:r>
            <a:r>
              <a:rPr dirty="0" u="sng" sz="2200" spc="-3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6"/>
              </a:rPr>
              <a:t> Release:</a:t>
            </a:r>
            <a:r>
              <a:rPr dirty="0" u="sng" sz="2200" spc="-2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2200" spc="-2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6"/>
              </a:rPr>
              <a:t>HPAI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74394" y="5024754"/>
            <a:ext cx="3982720" cy="5949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95"/>
              </a:spcBef>
            </a:pPr>
            <a:r>
              <a:rPr dirty="0" u="sng" sz="2200" spc="6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6"/>
              </a:rPr>
              <a:t>Infection</a:t>
            </a:r>
            <a:r>
              <a:rPr dirty="0" u="sng" sz="2200" spc="-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2200" spc="4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6"/>
              </a:rPr>
              <a:t>Reported</a:t>
            </a:r>
            <a:r>
              <a:rPr dirty="0" u="sng" sz="2200" spc="-2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2200" spc="9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6"/>
              </a:rPr>
              <a:t>in</a:t>
            </a:r>
            <a:r>
              <a:rPr dirty="0" u="sng" sz="2200" spc="-2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220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6"/>
              </a:rPr>
              <a:t>a</a:t>
            </a:r>
            <a:r>
              <a:rPr dirty="0" u="sng" sz="2200" spc="-2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2200" spc="-1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6"/>
              </a:rPr>
              <a:t>Person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245"/>
              </a:lnSpc>
            </a:pPr>
            <a:r>
              <a:rPr dirty="0" u="sng" sz="2200" spc="9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6"/>
              </a:rPr>
              <a:t>in</a:t>
            </a:r>
            <a:r>
              <a:rPr dirty="0" u="sng" sz="2200" spc="-2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2200" spc="8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6"/>
              </a:rPr>
              <a:t>the</a:t>
            </a:r>
            <a:r>
              <a:rPr dirty="0" u="sng" sz="2200" spc="-1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2200" spc="-11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"/>
                <a:cs typeface="Arial"/>
                <a:hlinkClick r:id="rId6"/>
              </a:rPr>
              <a:t>US</a:t>
            </a:r>
            <a:r>
              <a:rPr dirty="0" u="none" sz="2200" spc="10">
                <a:solidFill>
                  <a:srgbClr val="C2E4FC"/>
                </a:solidFill>
                <a:latin typeface="Arial"/>
                <a:cs typeface="Arial"/>
              </a:rPr>
              <a:t> </a:t>
            </a:r>
            <a:r>
              <a:rPr dirty="0" u="none" sz="1600">
                <a:solidFill>
                  <a:srgbClr val="C2E4FC"/>
                </a:solidFill>
                <a:latin typeface="Arial"/>
                <a:cs typeface="Arial"/>
              </a:rPr>
              <a:t>(April</a:t>
            </a:r>
            <a:r>
              <a:rPr dirty="0" u="none" sz="1600" spc="-30">
                <a:solidFill>
                  <a:srgbClr val="C2E4FC"/>
                </a:solidFill>
                <a:latin typeface="Arial"/>
                <a:cs typeface="Arial"/>
              </a:rPr>
              <a:t> </a:t>
            </a:r>
            <a:r>
              <a:rPr dirty="0" u="none" sz="1600">
                <a:solidFill>
                  <a:srgbClr val="C2E4FC"/>
                </a:solidFill>
                <a:latin typeface="Arial"/>
                <a:cs typeface="Arial"/>
              </a:rPr>
              <a:t>1,</a:t>
            </a:r>
            <a:r>
              <a:rPr dirty="0" u="none" sz="1600" spc="-15">
                <a:solidFill>
                  <a:srgbClr val="C2E4FC"/>
                </a:solidFill>
                <a:latin typeface="Arial"/>
                <a:cs typeface="Arial"/>
              </a:rPr>
              <a:t> </a:t>
            </a:r>
            <a:r>
              <a:rPr dirty="0" u="none" sz="1600" spc="-20">
                <a:solidFill>
                  <a:srgbClr val="C2E4FC"/>
                </a:solidFill>
                <a:latin typeface="Arial"/>
                <a:cs typeface="Arial"/>
              </a:rPr>
              <a:t>2024)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721096" y="1629155"/>
            <a:ext cx="6470903" cy="3639312"/>
          </a:xfrm>
          <a:prstGeom prst="rect">
            <a:avLst/>
          </a:prstGeom>
        </p:spPr>
      </p:pic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85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15087" rIns="0" bIns="0" rtlCol="0" vert="horz">
            <a:spAutoFit/>
          </a:bodyPr>
          <a:lstStyle/>
          <a:p>
            <a:pPr marL="2748280">
              <a:lnSpc>
                <a:spcPct val="100000"/>
              </a:lnSpc>
              <a:spcBef>
                <a:spcPts val="105"/>
              </a:spcBef>
            </a:pPr>
            <a:r>
              <a:rPr dirty="0"/>
              <a:t>Additional</a:t>
            </a:r>
            <a:r>
              <a:rPr dirty="0" spc="-10"/>
              <a:t> resources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386839" y="2466975"/>
            <a:ext cx="7751445" cy="10795"/>
          </a:xfrm>
          <a:custGeom>
            <a:avLst/>
            <a:gdLst/>
            <a:ahLst/>
            <a:cxnLst/>
            <a:rect l="l" t="t" r="r" b="b"/>
            <a:pathLst>
              <a:path w="7751445" h="10794">
                <a:moveTo>
                  <a:pt x="7751063" y="0"/>
                </a:moveTo>
                <a:lnTo>
                  <a:pt x="0" y="0"/>
                </a:lnTo>
                <a:lnTo>
                  <a:pt x="0" y="10667"/>
                </a:lnTo>
                <a:lnTo>
                  <a:pt x="7751063" y="10667"/>
                </a:lnTo>
                <a:lnTo>
                  <a:pt x="7751063" y="0"/>
                </a:lnTo>
                <a:close/>
              </a:path>
            </a:pathLst>
          </a:custGeom>
          <a:solidFill>
            <a:srgbClr val="3994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86839" y="2905886"/>
            <a:ext cx="3202305" cy="10795"/>
          </a:xfrm>
          <a:custGeom>
            <a:avLst/>
            <a:gdLst/>
            <a:ahLst/>
            <a:cxnLst/>
            <a:rect l="l" t="t" r="r" b="b"/>
            <a:pathLst>
              <a:path w="3202304" h="10794">
                <a:moveTo>
                  <a:pt x="3201924" y="0"/>
                </a:moveTo>
                <a:lnTo>
                  <a:pt x="0" y="0"/>
                </a:lnTo>
                <a:lnTo>
                  <a:pt x="0" y="10667"/>
                </a:lnTo>
                <a:lnTo>
                  <a:pt x="3201924" y="10667"/>
                </a:lnTo>
                <a:lnTo>
                  <a:pt x="3201924" y="0"/>
                </a:lnTo>
                <a:close/>
              </a:path>
            </a:pathLst>
          </a:custGeom>
          <a:solidFill>
            <a:srgbClr val="3994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7945" rIns="0" bIns="0" rtlCol="0" vert="horz">
            <a:spAutoFit/>
          </a:bodyPr>
          <a:lstStyle/>
          <a:p>
            <a:pPr marL="469900" marR="1812289" indent="-457834">
              <a:lnSpc>
                <a:spcPts val="3460"/>
              </a:lnSpc>
              <a:spcBef>
                <a:spcPts val="535"/>
              </a:spcBef>
              <a:buChar char="•"/>
              <a:tabLst>
                <a:tab pos="469900" algn="l"/>
              </a:tabLst>
            </a:pPr>
            <a:r>
              <a:rPr dirty="0" spc="-300">
                <a:solidFill>
                  <a:srgbClr val="FFFFFF"/>
                </a:solidFill>
              </a:rPr>
              <a:t>DEEP,</a:t>
            </a:r>
            <a:r>
              <a:rPr dirty="0" spc="-50">
                <a:solidFill>
                  <a:srgbClr val="FFFFFF"/>
                </a:solidFill>
              </a:rPr>
              <a:t> </a:t>
            </a:r>
            <a:r>
              <a:rPr dirty="0" spc="100">
                <a:solidFill>
                  <a:srgbClr val="FFFFFF"/>
                </a:solidFill>
              </a:rPr>
              <a:t>How</a:t>
            </a:r>
            <a:r>
              <a:rPr dirty="0" spc="-45">
                <a:solidFill>
                  <a:srgbClr val="FFFFFF"/>
                </a:solidFill>
              </a:rPr>
              <a:t> </a:t>
            </a:r>
            <a:r>
              <a:rPr dirty="0" spc="195">
                <a:solidFill>
                  <a:srgbClr val="FFFFFF"/>
                </a:solidFill>
              </a:rPr>
              <a:t>to</a:t>
            </a:r>
            <a:r>
              <a:rPr dirty="0" spc="-45">
                <a:solidFill>
                  <a:srgbClr val="FFFFFF"/>
                </a:solidFill>
              </a:rPr>
              <a:t> </a:t>
            </a:r>
            <a:r>
              <a:rPr dirty="0" spc="120">
                <a:solidFill>
                  <a:srgbClr val="FFFFFF"/>
                </a:solidFill>
              </a:rPr>
              <a:t>resport</a:t>
            </a:r>
            <a:r>
              <a:rPr dirty="0" spc="-40">
                <a:solidFill>
                  <a:srgbClr val="FFFFFF"/>
                </a:solidFill>
              </a:rPr>
              <a:t> </a:t>
            </a:r>
            <a:r>
              <a:rPr dirty="0" spc="85">
                <a:solidFill>
                  <a:srgbClr val="FFFFFF"/>
                </a:solidFill>
              </a:rPr>
              <a:t>dead</a:t>
            </a:r>
            <a:r>
              <a:rPr dirty="0" spc="-45">
                <a:solidFill>
                  <a:srgbClr val="FFFFFF"/>
                </a:solidFill>
              </a:rPr>
              <a:t> </a:t>
            </a:r>
            <a:r>
              <a:rPr dirty="0" spc="65">
                <a:solidFill>
                  <a:srgbClr val="FFFFFF"/>
                </a:solidFill>
              </a:rPr>
              <a:t>birds: </a:t>
            </a:r>
            <a:r>
              <a:rPr dirty="0" spc="55">
                <a:hlinkClick r:id="rId2"/>
              </a:rPr>
              <a:t>https://portal.ct.gov/DEEP/Wildlife/Avian-</a:t>
            </a:r>
            <a:r>
              <a:rPr dirty="0" spc="55"/>
              <a:t> </a:t>
            </a:r>
            <a:r>
              <a:rPr dirty="0" spc="110">
                <a:hlinkClick r:id="rId2"/>
              </a:rPr>
              <a:t>Influenza#report</a:t>
            </a:r>
          </a:p>
          <a:p>
            <a:pPr>
              <a:lnSpc>
                <a:spcPct val="100000"/>
              </a:lnSpc>
              <a:spcBef>
                <a:spcPts val="1720"/>
              </a:spcBef>
              <a:buClr>
                <a:srgbClr val="FFFFFF"/>
              </a:buClr>
              <a:buFont typeface="Arial"/>
              <a:buChar char="•"/>
            </a:pPr>
          </a:p>
          <a:p>
            <a:pPr marL="469900" marR="5080" indent="-457834">
              <a:lnSpc>
                <a:spcPct val="90000"/>
              </a:lnSpc>
              <a:buChar char="•"/>
              <a:tabLst>
                <a:tab pos="469900" algn="l"/>
              </a:tabLst>
            </a:pPr>
            <a:r>
              <a:rPr dirty="0" spc="75">
                <a:solidFill>
                  <a:srgbClr val="FFFFFF"/>
                </a:solidFill>
              </a:rPr>
              <a:t>Uconn</a:t>
            </a:r>
            <a:r>
              <a:rPr dirty="0" spc="-40">
                <a:solidFill>
                  <a:srgbClr val="FFFFFF"/>
                </a:solidFill>
              </a:rPr>
              <a:t> </a:t>
            </a:r>
            <a:r>
              <a:rPr dirty="0" spc="65">
                <a:solidFill>
                  <a:srgbClr val="FFFFFF"/>
                </a:solidFill>
              </a:rPr>
              <a:t>Veterinary</a:t>
            </a:r>
            <a:r>
              <a:rPr dirty="0" spc="-45">
                <a:solidFill>
                  <a:srgbClr val="FFFFFF"/>
                </a:solidFill>
              </a:rPr>
              <a:t> </a:t>
            </a:r>
            <a:r>
              <a:rPr dirty="0" spc="75">
                <a:solidFill>
                  <a:srgbClr val="FFFFFF"/>
                </a:solidFill>
              </a:rPr>
              <a:t>Medical</a:t>
            </a:r>
            <a:r>
              <a:rPr dirty="0" spc="-45">
                <a:solidFill>
                  <a:srgbClr val="FFFFFF"/>
                </a:solidFill>
              </a:rPr>
              <a:t> </a:t>
            </a:r>
            <a:r>
              <a:rPr dirty="0" spc="55">
                <a:solidFill>
                  <a:srgbClr val="FFFFFF"/>
                </a:solidFill>
              </a:rPr>
              <a:t>Diagnostic</a:t>
            </a:r>
            <a:r>
              <a:rPr dirty="0" spc="-45">
                <a:solidFill>
                  <a:srgbClr val="FFFFFF"/>
                </a:solidFill>
              </a:rPr>
              <a:t> </a:t>
            </a:r>
            <a:r>
              <a:rPr dirty="0" spc="75">
                <a:solidFill>
                  <a:srgbClr val="FFFFFF"/>
                </a:solidFill>
              </a:rPr>
              <a:t>Laboratory: </a:t>
            </a:r>
            <a:r>
              <a:rPr dirty="0" u="sng" spc="114">
                <a:uFill>
                  <a:solidFill>
                    <a:srgbClr val="3994D2"/>
                  </a:solidFill>
                </a:uFill>
                <a:hlinkClick r:id="rId3"/>
              </a:rPr>
              <a:t>Home</a:t>
            </a:r>
            <a:r>
              <a:rPr dirty="0" u="sng" spc="-50">
                <a:uFill>
                  <a:solidFill>
                    <a:srgbClr val="3994D2"/>
                  </a:solidFill>
                </a:uFill>
                <a:hlinkClick r:id="rId3"/>
              </a:rPr>
              <a:t> </a:t>
            </a:r>
            <a:r>
              <a:rPr dirty="0" u="sng" spc="919">
                <a:uFill>
                  <a:solidFill>
                    <a:srgbClr val="3994D2"/>
                  </a:solidFill>
                </a:uFill>
                <a:hlinkClick r:id="rId3"/>
              </a:rPr>
              <a:t>|</a:t>
            </a:r>
            <a:r>
              <a:rPr dirty="0" u="sng" spc="-50">
                <a:uFill>
                  <a:solidFill>
                    <a:srgbClr val="3994D2"/>
                  </a:solidFill>
                </a:uFill>
                <a:hlinkClick r:id="rId3"/>
              </a:rPr>
              <a:t> </a:t>
            </a:r>
            <a:r>
              <a:rPr dirty="0" u="sng" spc="75">
                <a:uFill>
                  <a:solidFill>
                    <a:srgbClr val="3994D2"/>
                  </a:solidFill>
                </a:uFill>
                <a:hlinkClick r:id="rId3"/>
              </a:rPr>
              <a:t>Connecticut</a:t>
            </a:r>
            <a:r>
              <a:rPr dirty="0" u="sng" spc="-45">
                <a:uFill>
                  <a:solidFill>
                    <a:srgbClr val="3994D2"/>
                  </a:solidFill>
                </a:uFill>
                <a:hlinkClick r:id="rId3"/>
              </a:rPr>
              <a:t> </a:t>
            </a:r>
            <a:r>
              <a:rPr dirty="0" u="sng" spc="65">
                <a:uFill>
                  <a:solidFill>
                    <a:srgbClr val="3994D2"/>
                  </a:solidFill>
                </a:uFill>
                <a:hlinkClick r:id="rId3"/>
              </a:rPr>
              <a:t>Veterinary</a:t>
            </a:r>
            <a:r>
              <a:rPr dirty="0" u="sng" spc="-50">
                <a:uFill>
                  <a:solidFill>
                    <a:srgbClr val="3994D2"/>
                  </a:solidFill>
                </a:uFill>
                <a:hlinkClick r:id="rId3"/>
              </a:rPr>
              <a:t> </a:t>
            </a:r>
            <a:r>
              <a:rPr dirty="0" u="sng" spc="70">
                <a:uFill>
                  <a:solidFill>
                    <a:srgbClr val="3994D2"/>
                  </a:solidFill>
                </a:uFill>
                <a:hlinkClick r:id="rId3"/>
              </a:rPr>
              <a:t>Medical</a:t>
            </a:r>
            <a:r>
              <a:rPr dirty="0" u="sng" spc="-65">
                <a:uFill>
                  <a:solidFill>
                    <a:srgbClr val="3994D2"/>
                  </a:solidFill>
                </a:uFill>
                <a:hlinkClick r:id="rId3"/>
              </a:rPr>
              <a:t> </a:t>
            </a:r>
            <a:r>
              <a:rPr dirty="0" u="sng" spc="45">
                <a:uFill>
                  <a:solidFill>
                    <a:srgbClr val="3994D2"/>
                  </a:solidFill>
                </a:uFill>
                <a:hlinkClick r:id="rId3"/>
              </a:rPr>
              <a:t>Diagnostic</a:t>
            </a:r>
            <a:r>
              <a:rPr dirty="0" u="none" spc="45"/>
              <a:t> </a:t>
            </a:r>
            <a:r>
              <a:rPr dirty="0" u="sng" spc="95">
                <a:uFill>
                  <a:solidFill>
                    <a:srgbClr val="3994D2"/>
                  </a:solidFill>
                </a:uFill>
                <a:hlinkClick r:id="rId3"/>
              </a:rPr>
              <a:t>Laboratory</a:t>
            </a:r>
            <a:r>
              <a:rPr dirty="0" u="sng" spc="-55">
                <a:uFill>
                  <a:solidFill>
                    <a:srgbClr val="3994D2"/>
                  </a:solidFill>
                </a:uFill>
                <a:hlinkClick r:id="rId3"/>
              </a:rPr>
              <a:t> </a:t>
            </a:r>
            <a:r>
              <a:rPr dirty="0" u="sng" spc="50">
                <a:uFill>
                  <a:solidFill>
                    <a:srgbClr val="3994D2"/>
                  </a:solidFill>
                </a:uFill>
                <a:hlinkClick r:id="rId3"/>
              </a:rPr>
              <a:t>(uconn.edu)</a:t>
            </a: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85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25034" y="414350"/>
            <a:ext cx="174307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Agenda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16939" y="1515639"/>
            <a:ext cx="9756140" cy="1557020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755"/>
              </a:spcBef>
              <a:buChar char="•"/>
              <a:tabLst>
                <a:tab pos="469900" algn="l"/>
              </a:tabLst>
            </a:pPr>
            <a:r>
              <a:rPr dirty="0" sz="2800" spc="55">
                <a:solidFill>
                  <a:srgbClr val="FFFFFF"/>
                </a:solidFill>
                <a:latin typeface="Arial"/>
                <a:cs typeface="Arial"/>
              </a:rPr>
              <a:t>Background</a:t>
            </a:r>
            <a:r>
              <a:rPr dirty="0" sz="28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12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28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50">
                <a:solidFill>
                  <a:srgbClr val="FFFFFF"/>
                </a:solidFill>
                <a:latin typeface="Arial"/>
                <a:cs typeface="Arial"/>
              </a:rPr>
              <a:t>Highly</a:t>
            </a:r>
            <a:r>
              <a:rPr dirty="0" sz="28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Pathogenic</a:t>
            </a:r>
            <a:r>
              <a:rPr dirty="0" sz="28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Avian</a:t>
            </a:r>
            <a:r>
              <a:rPr dirty="0" sz="28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60">
                <a:solidFill>
                  <a:srgbClr val="FFFFFF"/>
                </a:solidFill>
                <a:latin typeface="Arial"/>
                <a:cs typeface="Arial"/>
              </a:rPr>
              <a:t>Influenza</a:t>
            </a:r>
            <a:r>
              <a:rPr dirty="0" sz="28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25">
                <a:solidFill>
                  <a:srgbClr val="FFFFFF"/>
                </a:solidFill>
                <a:latin typeface="Arial"/>
                <a:cs typeface="Arial"/>
              </a:rPr>
              <a:t>(HPAI)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60"/>
              </a:spcBef>
              <a:buChar char="•"/>
              <a:tabLst>
                <a:tab pos="469900" algn="l"/>
              </a:tabLst>
            </a:pPr>
            <a:r>
              <a:rPr dirty="0" sz="2800" spc="70">
                <a:solidFill>
                  <a:srgbClr val="FFFFFF"/>
                </a:solidFill>
                <a:latin typeface="Arial"/>
                <a:cs typeface="Arial"/>
              </a:rPr>
              <a:t>Situation</a:t>
            </a:r>
            <a:r>
              <a:rPr dirty="0" sz="28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60">
                <a:solidFill>
                  <a:srgbClr val="FFFFFF"/>
                </a:solidFill>
                <a:latin typeface="Arial"/>
                <a:cs typeface="Arial"/>
              </a:rPr>
              <a:t>Update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65"/>
              </a:spcBef>
              <a:buChar char="•"/>
              <a:tabLst>
                <a:tab pos="469900" algn="l"/>
              </a:tabLst>
            </a:pP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Public</a:t>
            </a:r>
            <a:r>
              <a:rPr dirty="0" sz="28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70">
                <a:solidFill>
                  <a:srgbClr val="FFFFFF"/>
                </a:solidFill>
                <a:latin typeface="Arial"/>
                <a:cs typeface="Arial"/>
              </a:rPr>
              <a:t>Health</a:t>
            </a:r>
            <a:r>
              <a:rPr dirty="0" sz="28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60">
                <a:solidFill>
                  <a:srgbClr val="FFFFFF"/>
                </a:solidFill>
                <a:latin typeface="Arial"/>
                <a:cs typeface="Arial"/>
              </a:rPr>
              <a:t>Recommendations</a:t>
            </a:r>
            <a:r>
              <a:rPr dirty="0" sz="28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9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8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LHD</a:t>
            </a:r>
            <a:r>
              <a:rPr dirty="0" sz="28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20">
                <a:solidFill>
                  <a:srgbClr val="FFFFFF"/>
                </a:solidFill>
                <a:latin typeface="Arial"/>
                <a:cs typeface="Arial"/>
              </a:rPr>
              <a:t>Role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118595" y="6376517"/>
            <a:ext cx="15684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75003" y="4238243"/>
            <a:ext cx="9572244" cy="26197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0892" y="414350"/>
            <a:ext cx="857504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There</a:t>
            </a:r>
            <a:r>
              <a:rPr dirty="0" spc="-55"/>
              <a:t> </a:t>
            </a:r>
            <a:r>
              <a:rPr dirty="0"/>
              <a:t>is</a:t>
            </a:r>
            <a:r>
              <a:rPr dirty="0" spc="-40"/>
              <a:t> </a:t>
            </a:r>
            <a:r>
              <a:rPr dirty="0"/>
              <a:t>an</a:t>
            </a:r>
            <a:r>
              <a:rPr dirty="0" spc="-60"/>
              <a:t> </a:t>
            </a:r>
            <a:r>
              <a:rPr dirty="0"/>
              <a:t>ongoing</a:t>
            </a:r>
            <a:r>
              <a:rPr dirty="0" spc="-70"/>
              <a:t> </a:t>
            </a:r>
            <a:r>
              <a:rPr dirty="0"/>
              <a:t>panzootic</a:t>
            </a:r>
            <a:r>
              <a:rPr dirty="0" spc="-55"/>
              <a:t> </a:t>
            </a:r>
            <a:r>
              <a:rPr dirty="0"/>
              <a:t>of</a:t>
            </a:r>
            <a:r>
              <a:rPr dirty="0" spc="-50"/>
              <a:t> </a:t>
            </a:r>
            <a:r>
              <a:rPr dirty="0" spc="-30"/>
              <a:t>HPAI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09650" y="1492707"/>
            <a:ext cx="8959850" cy="4020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 indent="-456565">
              <a:lnSpc>
                <a:spcPts val="3354"/>
              </a:lnSpc>
              <a:spcBef>
                <a:spcPts val="100"/>
              </a:spcBef>
              <a:buFont typeface="Arial"/>
              <a:buChar char="•"/>
              <a:tabLst>
                <a:tab pos="469265" algn="l"/>
              </a:tabLst>
            </a:pPr>
            <a:r>
              <a:rPr dirty="0" sz="3000" spc="75">
                <a:solidFill>
                  <a:srgbClr val="FFFFFF"/>
                </a:solidFill>
                <a:latin typeface="Calibri"/>
                <a:cs typeface="Calibri"/>
              </a:rPr>
              <a:t>Influenza</a:t>
            </a:r>
            <a:r>
              <a:rPr dirty="0" sz="30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0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70">
                <a:solidFill>
                  <a:srgbClr val="FFFFFF"/>
                </a:solidFill>
                <a:latin typeface="Calibri"/>
                <a:cs typeface="Calibri"/>
              </a:rPr>
              <a:t>virus</a:t>
            </a:r>
            <a:r>
              <a:rPr dirty="0" sz="30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135">
                <a:solidFill>
                  <a:srgbClr val="FFFFFF"/>
                </a:solidFill>
                <a:latin typeface="Calibri"/>
                <a:cs typeface="Calibri"/>
              </a:rPr>
              <a:t>H5N1</a:t>
            </a:r>
            <a:r>
              <a:rPr dirty="0" sz="30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140">
                <a:solidFill>
                  <a:srgbClr val="FFFFFF"/>
                </a:solidFill>
                <a:latin typeface="Calibri"/>
                <a:cs typeface="Calibri"/>
              </a:rPr>
              <a:t>clade</a:t>
            </a:r>
            <a:r>
              <a:rPr dirty="0" sz="30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70">
                <a:solidFill>
                  <a:srgbClr val="FFFFFF"/>
                </a:solidFill>
                <a:latin typeface="Calibri"/>
                <a:cs typeface="Calibri"/>
              </a:rPr>
              <a:t>2.3.4.4b</a:t>
            </a:r>
            <a:endParaRPr sz="3000">
              <a:latin typeface="Calibri"/>
              <a:cs typeface="Calibri"/>
            </a:endParaRPr>
          </a:p>
          <a:p>
            <a:pPr lvl="1" marL="756285" indent="-287020">
              <a:lnSpc>
                <a:spcPts val="2130"/>
              </a:lnSpc>
              <a:buFont typeface="Arial"/>
              <a:buChar char="•"/>
              <a:tabLst>
                <a:tab pos="756285" algn="l"/>
              </a:tabLst>
            </a:pPr>
            <a:r>
              <a:rPr dirty="0" sz="2200" spc="10">
                <a:solidFill>
                  <a:srgbClr val="F1F1F1"/>
                </a:solidFill>
                <a:latin typeface="Calibri"/>
                <a:cs typeface="Calibri"/>
              </a:rPr>
              <a:t>Predominant</a:t>
            </a:r>
            <a:r>
              <a:rPr dirty="0" sz="2200" spc="5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200" spc="10">
                <a:solidFill>
                  <a:srgbClr val="F1F1F1"/>
                </a:solidFill>
                <a:latin typeface="Calibri"/>
                <a:cs typeface="Calibri"/>
              </a:rPr>
              <a:t>in</a:t>
            </a:r>
            <a:r>
              <a:rPr dirty="0" sz="2200" spc="3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200" spc="85">
                <a:solidFill>
                  <a:srgbClr val="F1F1F1"/>
                </a:solidFill>
                <a:latin typeface="Calibri"/>
                <a:cs typeface="Calibri"/>
              </a:rPr>
              <a:t>Asia,</a:t>
            </a:r>
            <a:r>
              <a:rPr dirty="0" sz="2200" spc="4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200" spc="55">
                <a:solidFill>
                  <a:srgbClr val="F1F1F1"/>
                </a:solidFill>
                <a:latin typeface="Calibri"/>
                <a:cs typeface="Calibri"/>
              </a:rPr>
              <a:t>Africa,</a:t>
            </a:r>
            <a:r>
              <a:rPr dirty="0" sz="2200" spc="3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200" spc="50">
                <a:solidFill>
                  <a:srgbClr val="F1F1F1"/>
                </a:solidFill>
                <a:latin typeface="Calibri"/>
                <a:cs typeface="Calibri"/>
              </a:rPr>
              <a:t>Europe</a:t>
            </a:r>
            <a:r>
              <a:rPr dirty="0" sz="2200" spc="4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200" spc="75">
                <a:solidFill>
                  <a:srgbClr val="F1F1F1"/>
                </a:solidFill>
                <a:latin typeface="Calibri"/>
                <a:cs typeface="Calibri"/>
              </a:rPr>
              <a:t>and</a:t>
            </a:r>
            <a:r>
              <a:rPr dirty="0" sz="2200" spc="4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200" spc="10">
                <a:solidFill>
                  <a:srgbClr val="F1F1F1"/>
                </a:solidFill>
                <a:latin typeface="Calibri"/>
                <a:cs typeface="Calibri"/>
              </a:rPr>
              <a:t>the</a:t>
            </a:r>
            <a:r>
              <a:rPr dirty="0" sz="2200" spc="3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200" spc="10">
                <a:solidFill>
                  <a:srgbClr val="F1F1F1"/>
                </a:solidFill>
                <a:latin typeface="Calibri"/>
                <a:cs typeface="Calibri"/>
              </a:rPr>
              <a:t>Middle</a:t>
            </a:r>
            <a:r>
              <a:rPr dirty="0" sz="2200" spc="3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200" spc="100">
                <a:solidFill>
                  <a:srgbClr val="F1F1F1"/>
                </a:solidFill>
                <a:latin typeface="Calibri"/>
                <a:cs typeface="Calibri"/>
              </a:rPr>
              <a:t>East</a:t>
            </a:r>
            <a:r>
              <a:rPr dirty="0" sz="2200" spc="5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200" spc="10">
                <a:solidFill>
                  <a:srgbClr val="F1F1F1"/>
                </a:solidFill>
                <a:latin typeface="Calibri"/>
                <a:cs typeface="Calibri"/>
              </a:rPr>
              <a:t>by</a:t>
            </a:r>
            <a:r>
              <a:rPr dirty="0" sz="2200" spc="3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200" spc="10">
                <a:solidFill>
                  <a:srgbClr val="F1F1F1"/>
                </a:solidFill>
                <a:latin typeface="Calibri"/>
                <a:cs typeface="Calibri"/>
              </a:rPr>
              <a:t>late</a:t>
            </a:r>
            <a:r>
              <a:rPr dirty="0" sz="2200" spc="5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200" spc="30">
                <a:solidFill>
                  <a:srgbClr val="F1F1F1"/>
                </a:solidFill>
                <a:latin typeface="Calibri"/>
                <a:cs typeface="Calibri"/>
              </a:rPr>
              <a:t>2021</a:t>
            </a:r>
            <a:endParaRPr sz="2200">
              <a:latin typeface="Calibri"/>
              <a:cs typeface="Calibri"/>
            </a:endParaRPr>
          </a:p>
          <a:p>
            <a:pPr lvl="1" marL="756285" indent="-287020">
              <a:lnSpc>
                <a:spcPts val="2375"/>
              </a:lnSpc>
              <a:buFont typeface="Arial"/>
              <a:buChar char="•"/>
              <a:tabLst>
                <a:tab pos="756285" algn="l"/>
              </a:tabLst>
            </a:pPr>
            <a:r>
              <a:rPr dirty="0" sz="2200">
                <a:solidFill>
                  <a:srgbClr val="F1F1F1"/>
                </a:solidFill>
                <a:latin typeface="Calibri"/>
                <a:cs typeface="Calibri"/>
              </a:rPr>
              <a:t>First</a:t>
            </a:r>
            <a:r>
              <a:rPr dirty="0" sz="2200" spc="3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200" spc="50">
                <a:solidFill>
                  <a:srgbClr val="F1F1F1"/>
                </a:solidFill>
                <a:latin typeface="Calibri"/>
                <a:cs typeface="Calibri"/>
              </a:rPr>
              <a:t>outbreaks</a:t>
            </a:r>
            <a:r>
              <a:rPr dirty="0" sz="2200" spc="5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F1F1F1"/>
                </a:solidFill>
                <a:latin typeface="Calibri"/>
                <a:cs typeface="Calibri"/>
              </a:rPr>
              <a:t>in</a:t>
            </a:r>
            <a:r>
              <a:rPr dirty="0" sz="2200" spc="2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200" spc="145">
                <a:solidFill>
                  <a:srgbClr val="F1F1F1"/>
                </a:solidFill>
                <a:latin typeface="Calibri"/>
                <a:cs typeface="Calibri"/>
              </a:rPr>
              <a:t>US</a:t>
            </a:r>
            <a:r>
              <a:rPr dirty="0" sz="2200" spc="2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F1F1F1"/>
                </a:solidFill>
                <a:latin typeface="Calibri"/>
                <a:cs typeface="Calibri"/>
              </a:rPr>
              <a:t>in</a:t>
            </a:r>
            <a:r>
              <a:rPr dirty="0" sz="2200" spc="2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200" spc="55">
                <a:solidFill>
                  <a:srgbClr val="F1F1F1"/>
                </a:solidFill>
                <a:latin typeface="Calibri"/>
                <a:cs typeface="Calibri"/>
              </a:rPr>
              <a:t>Feb.</a:t>
            </a:r>
            <a:r>
              <a:rPr dirty="0" sz="2200" spc="1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200" spc="35">
                <a:solidFill>
                  <a:srgbClr val="F1F1F1"/>
                </a:solidFill>
                <a:latin typeface="Calibri"/>
                <a:cs typeface="Calibri"/>
              </a:rPr>
              <a:t>2022</a:t>
            </a:r>
            <a:endParaRPr sz="2200">
              <a:latin typeface="Calibri"/>
              <a:cs typeface="Calibri"/>
            </a:endParaRPr>
          </a:p>
          <a:p>
            <a:pPr marL="469265" indent="-456565">
              <a:lnSpc>
                <a:spcPts val="3350"/>
              </a:lnSpc>
              <a:spcBef>
                <a:spcPts val="2130"/>
              </a:spcBef>
              <a:buFont typeface="Arial"/>
              <a:buChar char="•"/>
              <a:tabLst>
                <a:tab pos="469265" algn="l"/>
              </a:tabLst>
            </a:pPr>
            <a:r>
              <a:rPr dirty="0" sz="3000" spc="90">
                <a:solidFill>
                  <a:srgbClr val="FFFFFF"/>
                </a:solidFill>
                <a:latin typeface="Calibri"/>
                <a:cs typeface="Calibri"/>
              </a:rPr>
              <a:t>Outbreaks</a:t>
            </a:r>
            <a:r>
              <a:rPr dirty="0" sz="30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65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dirty="0" sz="30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spc="65">
                <a:solidFill>
                  <a:srgbClr val="FFFFFF"/>
                </a:solidFill>
                <a:latin typeface="Calibri"/>
                <a:cs typeface="Calibri"/>
              </a:rPr>
              <a:t>affected:</a:t>
            </a:r>
            <a:endParaRPr sz="3000">
              <a:latin typeface="Calibri"/>
              <a:cs typeface="Calibri"/>
            </a:endParaRPr>
          </a:p>
          <a:p>
            <a:pPr lvl="1" marL="756285" indent="-287020">
              <a:lnSpc>
                <a:spcPts val="2130"/>
              </a:lnSpc>
              <a:buFont typeface="Arial"/>
              <a:buChar char="•"/>
              <a:tabLst>
                <a:tab pos="756285" algn="l"/>
              </a:tabLst>
            </a:pPr>
            <a:r>
              <a:rPr dirty="0" sz="2200" spc="95">
                <a:solidFill>
                  <a:srgbClr val="F1F1F1"/>
                </a:solidFill>
                <a:latin typeface="Calibri"/>
                <a:cs typeface="Calibri"/>
              </a:rPr>
              <a:t>Commercial</a:t>
            </a:r>
            <a:r>
              <a:rPr dirty="0" sz="2200" spc="-3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F1F1F1"/>
                </a:solidFill>
                <a:latin typeface="Calibri"/>
                <a:cs typeface="Calibri"/>
              </a:rPr>
              <a:t>poultry</a:t>
            </a:r>
            <a:endParaRPr sz="2200">
              <a:latin typeface="Calibri"/>
              <a:cs typeface="Calibri"/>
            </a:endParaRPr>
          </a:p>
          <a:p>
            <a:pPr lvl="1" marL="756285" indent="-287020">
              <a:lnSpc>
                <a:spcPts val="2380"/>
              </a:lnSpc>
              <a:buFont typeface="Arial"/>
              <a:buChar char="•"/>
              <a:tabLst>
                <a:tab pos="756285" algn="l"/>
              </a:tabLst>
            </a:pPr>
            <a:r>
              <a:rPr dirty="0" sz="2200" spc="75">
                <a:solidFill>
                  <a:srgbClr val="F1F1F1"/>
                </a:solidFill>
                <a:latin typeface="Calibri"/>
                <a:cs typeface="Calibri"/>
              </a:rPr>
              <a:t>Backyard</a:t>
            </a:r>
            <a:r>
              <a:rPr dirty="0" sz="2200" spc="4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F1F1F1"/>
                </a:solidFill>
                <a:latin typeface="Calibri"/>
                <a:cs typeface="Calibri"/>
              </a:rPr>
              <a:t>bird</a:t>
            </a:r>
            <a:r>
              <a:rPr dirty="0" sz="2200" spc="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200" spc="80">
                <a:solidFill>
                  <a:srgbClr val="F1F1F1"/>
                </a:solidFill>
                <a:latin typeface="Calibri"/>
                <a:cs typeface="Calibri"/>
              </a:rPr>
              <a:t>flocks</a:t>
            </a:r>
            <a:endParaRPr sz="2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70"/>
              </a:spcBef>
              <a:buClr>
                <a:srgbClr val="F1F1F1"/>
              </a:buClr>
              <a:buFont typeface="Arial"/>
              <a:buChar char="•"/>
            </a:pPr>
            <a:endParaRPr sz="2200">
              <a:latin typeface="Calibri"/>
              <a:cs typeface="Calibri"/>
            </a:endParaRPr>
          </a:p>
          <a:p>
            <a:pPr marL="469265" marR="5359400" indent="-457200">
              <a:lnSpc>
                <a:spcPct val="80000"/>
              </a:lnSpc>
              <a:buFont typeface="Arial"/>
              <a:buChar char="•"/>
              <a:tabLst>
                <a:tab pos="469265" algn="l"/>
              </a:tabLst>
            </a:pPr>
            <a:r>
              <a:rPr dirty="0" sz="2800" spc="95">
                <a:solidFill>
                  <a:srgbClr val="FFFFFF"/>
                </a:solidFill>
                <a:latin typeface="Calibri"/>
                <a:cs typeface="Calibri"/>
              </a:rPr>
              <a:t>Spread</a:t>
            </a:r>
            <a:r>
              <a:rPr dirty="0" sz="28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2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50">
                <a:solidFill>
                  <a:srgbClr val="FFFFFF"/>
                </a:solidFill>
                <a:latin typeface="Calibri"/>
                <a:cs typeface="Calibri"/>
              </a:rPr>
              <a:t>infect</a:t>
            </a:r>
            <a:r>
              <a:rPr dirty="0" sz="28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30">
                <a:solidFill>
                  <a:srgbClr val="FFFFFF"/>
                </a:solidFill>
                <a:latin typeface="Calibri"/>
                <a:cs typeface="Calibri"/>
              </a:rPr>
              <a:t>wild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terrestrial</a:t>
            </a:r>
            <a:r>
              <a:rPr dirty="0" sz="2800" spc="3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75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endParaRPr sz="2800">
              <a:latin typeface="Calibri"/>
              <a:cs typeface="Calibri"/>
            </a:endParaRPr>
          </a:p>
          <a:p>
            <a:pPr marL="469265">
              <a:lnSpc>
                <a:spcPts val="2355"/>
              </a:lnSpc>
            </a:pPr>
            <a:r>
              <a:rPr dirty="0" sz="2800" spc="105" b="1">
                <a:solidFill>
                  <a:srgbClr val="FFFFFF"/>
                </a:solidFill>
                <a:latin typeface="Calibri"/>
                <a:cs typeface="Calibri"/>
              </a:rPr>
              <a:t>marine</a:t>
            </a:r>
            <a:r>
              <a:rPr dirty="0" sz="28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180" b="1">
                <a:solidFill>
                  <a:srgbClr val="FFFFFF"/>
                </a:solidFill>
                <a:latin typeface="Calibri"/>
                <a:cs typeface="Calibri"/>
              </a:rPr>
              <a:t>mammals</a:t>
            </a:r>
            <a:r>
              <a:rPr dirty="0" sz="2800" spc="18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28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75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endParaRPr sz="2800">
              <a:latin typeface="Calibri"/>
              <a:cs typeface="Calibri"/>
            </a:endParaRPr>
          </a:p>
          <a:p>
            <a:pPr marL="469265">
              <a:lnSpc>
                <a:spcPts val="3025"/>
              </a:lnSpc>
            </a:pPr>
            <a:r>
              <a:rPr dirty="0" sz="2800" spc="140" b="1">
                <a:solidFill>
                  <a:srgbClr val="FFFFFF"/>
                </a:solidFill>
                <a:latin typeface="Calibri"/>
                <a:cs typeface="Calibri"/>
              </a:rPr>
              <a:t>domesticated</a:t>
            </a:r>
            <a:r>
              <a:rPr dirty="0" sz="28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135" b="1">
                <a:solidFill>
                  <a:srgbClr val="FFFFFF"/>
                </a:solidFill>
                <a:latin typeface="Calibri"/>
                <a:cs typeface="Calibri"/>
              </a:rPr>
              <a:t>animals</a:t>
            </a:r>
            <a:r>
              <a:rPr dirty="0" sz="2800" spc="13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118595" y="6376517"/>
            <a:ext cx="15684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164132" y="6372859"/>
            <a:ext cx="90233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80">
                <a:solidFill>
                  <a:srgbClr val="F1F1F1"/>
                </a:solidFill>
                <a:latin typeface="Arial Black"/>
                <a:cs typeface="Arial Black"/>
              </a:rPr>
              <a:t>More</a:t>
            </a:r>
            <a:r>
              <a:rPr dirty="0" sz="1800" spc="-55">
                <a:solidFill>
                  <a:srgbClr val="F1F1F1"/>
                </a:solidFill>
                <a:latin typeface="Arial Black"/>
                <a:cs typeface="Arial Black"/>
              </a:rPr>
              <a:t> </a:t>
            </a:r>
            <a:r>
              <a:rPr dirty="0" sz="1800" spc="-50">
                <a:solidFill>
                  <a:srgbClr val="F1F1F1"/>
                </a:solidFill>
                <a:latin typeface="Arial Black"/>
                <a:cs typeface="Arial Black"/>
              </a:rPr>
              <a:t>from</a:t>
            </a:r>
            <a:r>
              <a:rPr dirty="0" sz="1800" spc="-55">
                <a:solidFill>
                  <a:srgbClr val="F1F1F1"/>
                </a:solidFill>
                <a:latin typeface="Arial Black"/>
                <a:cs typeface="Arial Black"/>
              </a:rPr>
              <a:t> </a:t>
            </a:r>
            <a:r>
              <a:rPr dirty="0" sz="1800" spc="-200">
                <a:solidFill>
                  <a:srgbClr val="F1F1F1"/>
                </a:solidFill>
                <a:latin typeface="Arial Black"/>
                <a:cs typeface="Arial Black"/>
              </a:rPr>
              <a:t>CDC</a:t>
            </a:r>
            <a:r>
              <a:rPr dirty="0" sz="1800" spc="-30">
                <a:solidFill>
                  <a:srgbClr val="F1F1F1"/>
                </a:solidFill>
                <a:latin typeface="Arial Black"/>
                <a:cs typeface="Arial Black"/>
              </a:rPr>
              <a:t> </a:t>
            </a:r>
            <a:r>
              <a:rPr dirty="0" sz="1800" spc="-90">
                <a:solidFill>
                  <a:srgbClr val="F1F1F1"/>
                </a:solidFill>
                <a:latin typeface="Arial Black"/>
                <a:cs typeface="Arial Black"/>
              </a:rPr>
              <a:t>here:</a:t>
            </a:r>
            <a:r>
              <a:rPr dirty="0" sz="1800" spc="-65">
                <a:solidFill>
                  <a:srgbClr val="F1F1F1"/>
                </a:solidFill>
                <a:latin typeface="Arial Black"/>
                <a:cs typeface="Arial Black"/>
              </a:rPr>
              <a:t> </a:t>
            </a:r>
            <a:r>
              <a:rPr dirty="0" u="sng" sz="1800" spc="-6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 Black"/>
                <a:cs typeface="Arial Black"/>
                <a:hlinkClick r:id="rId2"/>
              </a:rPr>
              <a:t>https://www.cdc.gov/flu/avianflu/avian-</a:t>
            </a:r>
            <a:r>
              <a:rPr dirty="0" u="sng" sz="1800" spc="-35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 Black"/>
                <a:cs typeface="Arial Black"/>
                <a:hlinkClick r:id="rId2"/>
              </a:rPr>
              <a:t>flu-</a:t>
            </a:r>
            <a:r>
              <a:rPr dirty="0" u="sng" sz="1800" spc="-20">
                <a:solidFill>
                  <a:srgbClr val="C2E4FC"/>
                </a:solidFill>
                <a:uFill>
                  <a:solidFill>
                    <a:srgbClr val="C2E4FC"/>
                  </a:solidFill>
                </a:uFill>
                <a:latin typeface="Arial Black"/>
                <a:cs typeface="Arial Black"/>
                <a:hlinkClick r:id="rId2"/>
              </a:rPr>
              <a:t>summary.htm</a:t>
            </a:r>
            <a:endParaRPr sz="1800">
              <a:latin typeface="Arial Black"/>
              <a:cs typeface="Arial Black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81928" y="2410967"/>
            <a:ext cx="5910072" cy="31988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0408" y="232409"/>
            <a:ext cx="7171055" cy="1300480"/>
          </a:xfrm>
          <a:prstGeom prst="rect"/>
        </p:spPr>
        <p:txBody>
          <a:bodyPr wrap="square" lIns="0" tIns="88900" rIns="0" bIns="0" rtlCol="0" vert="horz">
            <a:spAutoFit/>
          </a:bodyPr>
          <a:lstStyle/>
          <a:p>
            <a:pPr marL="99060" marR="5080" indent="-86995">
              <a:lnSpc>
                <a:spcPts val="4750"/>
              </a:lnSpc>
              <a:spcBef>
                <a:spcPts val="700"/>
              </a:spcBef>
            </a:pPr>
            <a:r>
              <a:rPr dirty="0"/>
              <a:t>Sporadic</a:t>
            </a:r>
            <a:r>
              <a:rPr dirty="0" spc="-145"/>
              <a:t> </a:t>
            </a:r>
            <a:r>
              <a:rPr dirty="0"/>
              <a:t>cases</a:t>
            </a:r>
            <a:r>
              <a:rPr dirty="0" spc="-135"/>
              <a:t> </a:t>
            </a:r>
            <a:r>
              <a:rPr dirty="0"/>
              <a:t>of</a:t>
            </a:r>
            <a:r>
              <a:rPr dirty="0" spc="-155"/>
              <a:t> </a:t>
            </a:r>
            <a:r>
              <a:rPr dirty="0" spc="-45"/>
              <a:t>HPAI</a:t>
            </a:r>
            <a:r>
              <a:rPr dirty="0" spc="-145"/>
              <a:t> </a:t>
            </a:r>
            <a:r>
              <a:rPr dirty="0" spc="-10"/>
              <a:t>A(H5N1) </a:t>
            </a:r>
            <a:r>
              <a:rPr dirty="0"/>
              <a:t>have</a:t>
            </a:r>
            <a:r>
              <a:rPr dirty="0" spc="-100"/>
              <a:t> </a:t>
            </a:r>
            <a:r>
              <a:rPr dirty="0"/>
              <a:t>been</a:t>
            </a:r>
            <a:r>
              <a:rPr dirty="0" spc="-100"/>
              <a:t> </a:t>
            </a:r>
            <a:r>
              <a:rPr dirty="0"/>
              <a:t>reported</a:t>
            </a:r>
            <a:r>
              <a:rPr dirty="0" spc="-120"/>
              <a:t> </a:t>
            </a:r>
            <a:r>
              <a:rPr dirty="0"/>
              <a:t>in</a:t>
            </a:r>
            <a:r>
              <a:rPr dirty="0" spc="-100"/>
              <a:t> </a:t>
            </a:r>
            <a:r>
              <a:rPr dirty="0" spc="-10"/>
              <a:t>humans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8575" rIns="0" bIns="0" rtlCol="0" vert="horz">
            <a:spAutoFit/>
          </a:bodyPr>
          <a:lstStyle/>
          <a:p>
            <a:pPr marL="168910">
              <a:lnSpc>
                <a:spcPct val="100000"/>
              </a:lnSpc>
              <a:spcBef>
                <a:spcPts val="225"/>
              </a:spcBef>
            </a:pPr>
            <a:fld id="{81D60167-4931-47E6-BA6A-407CBD079E47}" type="slidenum">
              <a:rPr dirty="0" spc="-50"/>
              <a:t>4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655421" y="1905380"/>
            <a:ext cx="10599420" cy="3714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3695" indent="-340995">
              <a:lnSpc>
                <a:spcPts val="2795"/>
              </a:lnSpc>
              <a:spcBef>
                <a:spcPts val="100"/>
              </a:spcBef>
              <a:buFont typeface="Arial"/>
              <a:buChar char="•"/>
              <a:tabLst>
                <a:tab pos="353695" algn="l"/>
              </a:tabLst>
            </a:pPr>
            <a:r>
              <a:rPr dirty="0" sz="2400" spc="120">
                <a:solidFill>
                  <a:srgbClr val="FFFFFF"/>
                </a:solidFill>
                <a:latin typeface="Calibri"/>
                <a:cs typeface="Calibri"/>
              </a:rPr>
              <a:t>Since</a:t>
            </a:r>
            <a:r>
              <a:rPr dirty="0" sz="24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60">
                <a:solidFill>
                  <a:srgbClr val="FFFFFF"/>
                </a:solidFill>
                <a:latin typeface="Calibri"/>
                <a:cs typeface="Calibri"/>
              </a:rPr>
              <a:t>1997,</a:t>
            </a:r>
            <a:r>
              <a:rPr dirty="0" sz="24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80">
                <a:solidFill>
                  <a:srgbClr val="FFFFFF"/>
                </a:solidFill>
                <a:latin typeface="Calibri"/>
                <a:cs typeface="Calibri"/>
              </a:rPr>
              <a:t>human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60">
                <a:solidFill>
                  <a:srgbClr val="FFFFFF"/>
                </a:solidFill>
                <a:latin typeface="Calibri"/>
                <a:cs typeface="Calibri"/>
              </a:rPr>
              <a:t>infections</a:t>
            </a:r>
            <a:r>
              <a:rPr dirty="0" sz="24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dirty="0" sz="24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60">
                <a:solidFill>
                  <a:srgbClr val="FFFFFF"/>
                </a:solidFill>
                <a:latin typeface="Calibri"/>
                <a:cs typeface="Calibri"/>
              </a:rPr>
              <a:t>been</a:t>
            </a:r>
            <a:r>
              <a:rPr dirty="0" sz="24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reported</a:t>
            </a:r>
            <a:r>
              <a:rPr dirty="0" sz="24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60">
                <a:solidFill>
                  <a:srgbClr val="FFFFFF"/>
                </a:solidFill>
                <a:latin typeface="Calibri"/>
                <a:cs typeface="Calibri"/>
              </a:rPr>
              <a:t>23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55">
                <a:solidFill>
                  <a:srgbClr val="FFFFFF"/>
                </a:solidFill>
                <a:latin typeface="Calibri"/>
                <a:cs typeface="Calibri"/>
              </a:rPr>
              <a:t>countries</a:t>
            </a:r>
            <a:endParaRPr sz="2400">
              <a:latin typeface="Calibri"/>
              <a:cs typeface="Calibri"/>
            </a:endParaRPr>
          </a:p>
          <a:p>
            <a:pPr lvl="1" marL="812165" indent="-342265">
              <a:lnSpc>
                <a:spcPts val="2075"/>
              </a:lnSpc>
              <a:buFont typeface="Arial"/>
              <a:buChar char="•"/>
              <a:tabLst>
                <a:tab pos="812165" algn="l"/>
              </a:tabLst>
            </a:pPr>
            <a:r>
              <a:rPr dirty="0" sz="1800" spc="50">
                <a:solidFill>
                  <a:srgbClr val="F1F1F1"/>
                </a:solidFill>
                <a:latin typeface="Calibri"/>
                <a:cs typeface="Calibri"/>
              </a:rPr>
              <a:t>Estimated </a:t>
            </a:r>
            <a:r>
              <a:rPr dirty="0" sz="1800" spc="114">
                <a:solidFill>
                  <a:srgbClr val="F1F1F1"/>
                </a:solidFill>
                <a:latin typeface="Calibri"/>
                <a:cs typeface="Calibri"/>
              </a:rPr>
              <a:t>case</a:t>
            </a:r>
            <a:r>
              <a:rPr dirty="0" sz="1800" spc="2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1F1F1"/>
                </a:solidFill>
                <a:latin typeface="Calibri"/>
                <a:cs typeface="Calibri"/>
              </a:rPr>
              <a:t>fatality</a:t>
            </a:r>
            <a:r>
              <a:rPr dirty="0" sz="1800" spc="3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1F1F1"/>
                </a:solidFill>
                <a:latin typeface="Calibri"/>
                <a:cs typeface="Calibri"/>
              </a:rPr>
              <a:t>proportion</a:t>
            </a:r>
            <a:r>
              <a:rPr dirty="0" sz="1800" spc="-1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1F1F1"/>
                </a:solidFill>
                <a:latin typeface="Calibri"/>
                <a:cs typeface="Calibri"/>
              </a:rPr>
              <a:t>of </a:t>
            </a:r>
            <a:r>
              <a:rPr dirty="0" sz="1800" spc="55">
                <a:solidFill>
                  <a:srgbClr val="F1F1F1"/>
                </a:solidFill>
                <a:latin typeface="Calibri"/>
                <a:cs typeface="Calibri"/>
              </a:rPr>
              <a:t>&gt;50%</a:t>
            </a: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60"/>
              </a:spcBef>
              <a:buFont typeface="Arial"/>
              <a:buChar char="•"/>
            </a:pPr>
            <a:endParaRPr sz="1800">
              <a:latin typeface="Calibri"/>
              <a:cs typeface="Calibri"/>
            </a:endParaRPr>
          </a:p>
          <a:p>
            <a:pPr marL="354965" indent="-342265">
              <a:lnSpc>
                <a:spcPts val="2810"/>
              </a:lnSpc>
              <a:buFont typeface="Arial"/>
              <a:buChar char="•"/>
              <a:tabLst>
                <a:tab pos="354965" algn="l"/>
              </a:tabLst>
            </a:pPr>
            <a:r>
              <a:rPr dirty="0" sz="2400" spc="120">
                <a:solidFill>
                  <a:srgbClr val="F1F1F1"/>
                </a:solidFill>
                <a:latin typeface="Calibri"/>
                <a:cs typeface="Calibri"/>
              </a:rPr>
              <a:t>Since</a:t>
            </a:r>
            <a:r>
              <a:rPr dirty="0" sz="2400" spc="-1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60">
                <a:solidFill>
                  <a:srgbClr val="F1F1F1"/>
                </a:solidFill>
                <a:latin typeface="Calibri"/>
                <a:cs typeface="Calibri"/>
              </a:rPr>
              <a:t>2022,</a:t>
            </a:r>
            <a:r>
              <a:rPr dirty="0" sz="2400" spc="-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1F1F1"/>
                </a:solidFill>
                <a:latin typeface="Calibri"/>
                <a:cs typeface="Calibri"/>
              </a:rPr>
              <a:t>only</a:t>
            </a:r>
            <a:r>
              <a:rPr dirty="0" sz="2400" spc="-1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114">
                <a:solidFill>
                  <a:srgbClr val="F1F1F1"/>
                </a:solidFill>
                <a:latin typeface="Calibri"/>
                <a:cs typeface="Calibri"/>
              </a:rPr>
              <a:t>a</a:t>
            </a:r>
            <a:r>
              <a:rPr dirty="0" sz="2400" spc="-1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160" b="1">
                <a:solidFill>
                  <a:srgbClr val="F1F1F1"/>
                </a:solidFill>
                <a:latin typeface="Calibri"/>
                <a:cs typeface="Calibri"/>
              </a:rPr>
              <a:t>small</a:t>
            </a:r>
            <a:r>
              <a:rPr dirty="0" sz="2400" spc="-10" b="1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100" b="1">
                <a:solidFill>
                  <a:srgbClr val="F1F1F1"/>
                </a:solidFill>
                <a:latin typeface="Calibri"/>
                <a:cs typeface="Calibri"/>
              </a:rPr>
              <a:t>number</a:t>
            </a:r>
            <a:r>
              <a:rPr dirty="0" sz="2400" spc="-5" b="1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60" b="1">
                <a:solidFill>
                  <a:srgbClr val="F1F1F1"/>
                </a:solidFill>
                <a:latin typeface="Calibri"/>
                <a:cs typeface="Calibri"/>
              </a:rPr>
              <a:t>of</a:t>
            </a:r>
            <a:r>
              <a:rPr dirty="0" sz="2400" spc="-25" b="1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114" b="1">
                <a:solidFill>
                  <a:srgbClr val="F1F1F1"/>
                </a:solidFill>
                <a:latin typeface="Calibri"/>
                <a:cs typeface="Calibri"/>
              </a:rPr>
              <a:t>human</a:t>
            </a:r>
            <a:r>
              <a:rPr dirty="0" sz="2400" spc="-20" b="1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130" b="1">
                <a:solidFill>
                  <a:srgbClr val="F1F1F1"/>
                </a:solidFill>
                <a:latin typeface="Calibri"/>
                <a:cs typeface="Calibri"/>
              </a:rPr>
              <a:t>H5N1</a:t>
            </a:r>
            <a:r>
              <a:rPr dirty="0" sz="2400" spc="-25" b="1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204" b="1">
                <a:solidFill>
                  <a:srgbClr val="F1F1F1"/>
                </a:solidFill>
                <a:latin typeface="Calibri"/>
                <a:cs typeface="Calibri"/>
              </a:rPr>
              <a:t>cases</a:t>
            </a:r>
            <a:r>
              <a:rPr dirty="0" sz="2400" spc="10" b="1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1F1F1"/>
                </a:solidFill>
                <a:latin typeface="Calibri"/>
                <a:cs typeface="Calibri"/>
              </a:rPr>
              <a:t>have</a:t>
            </a:r>
            <a:r>
              <a:rPr dirty="0" sz="2400" spc="-2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60">
                <a:solidFill>
                  <a:srgbClr val="F1F1F1"/>
                </a:solidFill>
                <a:latin typeface="Calibri"/>
                <a:cs typeface="Calibri"/>
              </a:rPr>
              <a:t>been</a:t>
            </a:r>
            <a:r>
              <a:rPr dirty="0" sz="2400" spc="-10">
                <a:solidFill>
                  <a:srgbClr val="F1F1F1"/>
                </a:solidFill>
                <a:latin typeface="Calibri"/>
                <a:cs typeface="Calibri"/>
              </a:rPr>
              <a:t> reported</a:t>
            </a:r>
            <a:endParaRPr sz="2400">
              <a:latin typeface="Calibri"/>
              <a:cs typeface="Calibri"/>
            </a:endParaRPr>
          </a:p>
          <a:p>
            <a:pPr lvl="1" marL="812165" indent="-342265">
              <a:lnSpc>
                <a:spcPts val="1850"/>
              </a:lnSpc>
              <a:buFont typeface="Arial"/>
              <a:buChar char="•"/>
              <a:tabLst>
                <a:tab pos="812165" algn="l"/>
              </a:tabLst>
            </a:pPr>
            <a:r>
              <a:rPr dirty="0" sz="1600">
                <a:solidFill>
                  <a:srgbClr val="F1F1F1"/>
                </a:solidFill>
                <a:latin typeface="Calibri"/>
                <a:cs typeface="Calibri"/>
              </a:rPr>
              <a:t>2022,</a:t>
            </a:r>
            <a:r>
              <a:rPr dirty="0" sz="1600" spc="6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1F1F1"/>
                </a:solidFill>
                <a:latin typeface="Calibri"/>
                <a:cs typeface="Calibri"/>
              </a:rPr>
              <a:t>1</a:t>
            </a:r>
            <a:r>
              <a:rPr dirty="0" sz="1600" spc="7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600" spc="50">
                <a:solidFill>
                  <a:srgbClr val="F1F1F1"/>
                </a:solidFill>
                <a:latin typeface="Calibri"/>
                <a:cs typeface="Calibri"/>
              </a:rPr>
              <a:t>human</a:t>
            </a:r>
            <a:r>
              <a:rPr dirty="0" sz="1600" spc="12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1F1F1"/>
                </a:solidFill>
                <a:latin typeface="Calibri"/>
                <a:cs typeface="Calibri"/>
              </a:rPr>
              <a:t>infection</a:t>
            </a:r>
            <a:r>
              <a:rPr dirty="0" sz="1600" spc="13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1F1F1"/>
                </a:solidFill>
                <a:latin typeface="Calibri"/>
                <a:cs typeface="Calibri"/>
              </a:rPr>
              <a:t>with</a:t>
            </a:r>
            <a:r>
              <a:rPr dirty="0" sz="1600" spc="9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1F1F1"/>
                </a:solidFill>
                <a:latin typeface="Calibri"/>
                <a:cs typeface="Calibri"/>
              </a:rPr>
              <a:t>HPAI</a:t>
            </a:r>
            <a:r>
              <a:rPr dirty="0" sz="1600" spc="9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1F1F1"/>
                </a:solidFill>
                <a:latin typeface="Calibri"/>
                <a:cs typeface="Calibri"/>
              </a:rPr>
              <a:t>occurred</a:t>
            </a:r>
            <a:r>
              <a:rPr dirty="0" sz="1600" spc="13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1F1F1"/>
                </a:solidFill>
                <a:latin typeface="Calibri"/>
                <a:cs typeface="Calibri"/>
              </a:rPr>
              <a:t>in</a:t>
            </a:r>
            <a:r>
              <a:rPr dirty="0" sz="1600" spc="9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1F1F1"/>
                </a:solidFill>
                <a:latin typeface="Calibri"/>
                <a:cs typeface="Calibri"/>
              </a:rPr>
              <a:t>the</a:t>
            </a:r>
            <a:r>
              <a:rPr dirty="0" sz="1600" spc="8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600" spc="110">
                <a:solidFill>
                  <a:srgbClr val="F1F1F1"/>
                </a:solidFill>
                <a:latin typeface="Calibri"/>
                <a:cs typeface="Calibri"/>
              </a:rPr>
              <a:t>US</a:t>
            </a:r>
            <a:r>
              <a:rPr dirty="0" sz="1600" spc="5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1F1F1"/>
                </a:solidFill>
                <a:latin typeface="Calibri"/>
                <a:cs typeface="Calibri"/>
              </a:rPr>
              <a:t>following</a:t>
            </a:r>
            <a:r>
              <a:rPr dirty="0" sz="1600" spc="13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1F1F1"/>
                </a:solidFill>
                <a:latin typeface="Calibri"/>
                <a:cs typeface="Calibri"/>
              </a:rPr>
              <a:t>exposure</a:t>
            </a:r>
            <a:r>
              <a:rPr dirty="0" sz="1600" spc="10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1F1F1"/>
                </a:solidFill>
                <a:latin typeface="Calibri"/>
                <a:cs typeface="Calibri"/>
              </a:rPr>
              <a:t>to</a:t>
            </a:r>
            <a:r>
              <a:rPr dirty="0" sz="1600" spc="8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1F1F1"/>
                </a:solidFill>
                <a:latin typeface="Calibri"/>
                <a:cs typeface="Calibri"/>
              </a:rPr>
              <a:t>infected</a:t>
            </a:r>
            <a:r>
              <a:rPr dirty="0" sz="1600" spc="11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1F1F1"/>
                </a:solidFill>
                <a:latin typeface="Calibri"/>
                <a:cs typeface="Calibri"/>
              </a:rPr>
              <a:t>poultry.</a:t>
            </a:r>
            <a:endParaRPr sz="16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620"/>
              </a:spcBef>
              <a:buFont typeface="Arial"/>
              <a:buChar char="•"/>
            </a:pPr>
            <a:endParaRPr sz="1600">
              <a:latin typeface="Calibri"/>
              <a:cs typeface="Calibri"/>
            </a:endParaRPr>
          </a:p>
          <a:p>
            <a:pPr marL="355600" marR="5080" indent="-342900">
              <a:lnSpc>
                <a:spcPts val="259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solidFill>
                  <a:srgbClr val="F1F1F1"/>
                </a:solidFill>
                <a:latin typeface="Calibri"/>
                <a:cs typeface="Calibri"/>
              </a:rPr>
              <a:t>Most</a:t>
            </a:r>
            <a:r>
              <a:rPr dirty="0" sz="2400" spc="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75">
                <a:solidFill>
                  <a:srgbClr val="F1F1F1"/>
                </a:solidFill>
                <a:latin typeface="Calibri"/>
                <a:cs typeface="Calibri"/>
              </a:rPr>
              <a:t>human</a:t>
            </a:r>
            <a:r>
              <a:rPr dirty="0" sz="2400" spc="-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60">
                <a:solidFill>
                  <a:srgbClr val="F1F1F1"/>
                </a:solidFill>
                <a:latin typeface="Calibri"/>
                <a:cs typeface="Calibri"/>
              </a:rPr>
              <a:t>infections</a:t>
            </a:r>
            <a:r>
              <a:rPr dirty="0" sz="2400" spc="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1F1F1"/>
                </a:solidFill>
                <a:latin typeface="Calibri"/>
                <a:cs typeface="Calibri"/>
              </a:rPr>
              <a:t>have</a:t>
            </a:r>
            <a:r>
              <a:rPr dirty="0" sz="2400" spc="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75">
                <a:solidFill>
                  <a:srgbClr val="F1F1F1"/>
                </a:solidFill>
                <a:latin typeface="Calibri"/>
                <a:cs typeface="Calibri"/>
              </a:rPr>
              <a:t>occurred</a:t>
            </a:r>
            <a:r>
              <a:rPr dirty="0" sz="2400" spc="-1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1F1F1"/>
                </a:solidFill>
                <a:latin typeface="Calibri"/>
                <a:cs typeface="Calibri"/>
              </a:rPr>
              <a:t>after</a:t>
            </a:r>
            <a:r>
              <a:rPr dirty="0" sz="2400" spc="2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85" b="1">
                <a:solidFill>
                  <a:srgbClr val="F1F1F1"/>
                </a:solidFill>
                <a:latin typeface="Calibri"/>
                <a:cs typeface="Calibri"/>
              </a:rPr>
              <a:t>unprotected</a:t>
            </a:r>
            <a:r>
              <a:rPr dirty="0" sz="2400" spc="5" b="1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120" b="1">
                <a:solidFill>
                  <a:srgbClr val="F1F1F1"/>
                </a:solidFill>
                <a:latin typeface="Calibri"/>
                <a:cs typeface="Calibri"/>
              </a:rPr>
              <a:t>exposures</a:t>
            </a:r>
            <a:r>
              <a:rPr dirty="0" sz="2400" spc="15" b="1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1F1F1"/>
                </a:solidFill>
                <a:latin typeface="Calibri"/>
                <a:cs typeface="Calibri"/>
              </a:rPr>
              <a:t>to</a:t>
            </a:r>
            <a:r>
              <a:rPr dirty="0" sz="2400" spc="-5" b="1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190" b="1">
                <a:solidFill>
                  <a:srgbClr val="F1F1F1"/>
                </a:solidFill>
                <a:latin typeface="Calibri"/>
                <a:cs typeface="Calibri"/>
              </a:rPr>
              <a:t>sick</a:t>
            </a:r>
            <a:r>
              <a:rPr dirty="0" sz="2400" spc="-5" b="1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-25" b="1">
                <a:solidFill>
                  <a:srgbClr val="F1F1F1"/>
                </a:solidFill>
                <a:latin typeface="Calibri"/>
                <a:cs typeface="Calibri"/>
              </a:rPr>
              <a:t>or </a:t>
            </a:r>
            <a:r>
              <a:rPr dirty="0" sz="2400" spc="110" b="1">
                <a:solidFill>
                  <a:srgbClr val="F1F1F1"/>
                </a:solidFill>
                <a:latin typeface="Calibri"/>
                <a:cs typeface="Calibri"/>
              </a:rPr>
              <a:t>dead</a:t>
            </a:r>
            <a:r>
              <a:rPr dirty="0" sz="2400" spc="-25" b="1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100" b="1">
                <a:solidFill>
                  <a:srgbClr val="F1F1F1"/>
                </a:solidFill>
                <a:latin typeface="Calibri"/>
                <a:cs typeface="Calibri"/>
              </a:rPr>
              <a:t>infected</a:t>
            </a:r>
            <a:r>
              <a:rPr dirty="0" sz="2400" spc="-55" b="1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60" b="1">
                <a:solidFill>
                  <a:srgbClr val="F1F1F1"/>
                </a:solidFill>
                <a:latin typeface="Calibri"/>
                <a:cs typeface="Calibri"/>
              </a:rPr>
              <a:t>poultry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ts val="2775"/>
              </a:lnSpc>
              <a:spcBef>
                <a:spcPts val="2270"/>
              </a:spcBef>
              <a:buFont typeface="Arial"/>
              <a:buChar char="•"/>
              <a:tabLst>
                <a:tab pos="354965" algn="l"/>
              </a:tabLst>
            </a:pPr>
            <a:r>
              <a:rPr dirty="0" sz="2400" spc="110" b="1">
                <a:solidFill>
                  <a:srgbClr val="7BCC99"/>
                </a:solidFill>
                <a:latin typeface="Calibri"/>
                <a:cs typeface="Calibri"/>
              </a:rPr>
              <a:t>No</a:t>
            </a:r>
            <a:r>
              <a:rPr dirty="0" sz="2400" spc="-15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2400" spc="114" b="1">
                <a:solidFill>
                  <a:srgbClr val="7BCC99"/>
                </a:solidFill>
                <a:latin typeface="Calibri"/>
                <a:cs typeface="Calibri"/>
              </a:rPr>
              <a:t>evidence</a:t>
            </a:r>
            <a:r>
              <a:rPr dirty="0" sz="2400" spc="-25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2400" spc="55" b="1">
                <a:solidFill>
                  <a:srgbClr val="7BCC99"/>
                </a:solidFill>
                <a:latin typeface="Calibri"/>
                <a:cs typeface="Calibri"/>
              </a:rPr>
              <a:t>of</a:t>
            </a:r>
            <a:r>
              <a:rPr dirty="0" sz="2400" spc="-25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2400" spc="120" b="1">
                <a:solidFill>
                  <a:srgbClr val="7BCC99"/>
                </a:solidFill>
                <a:latin typeface="Calibri"/>
                <a:cs typeface="Calibri"/>
              </a:rPr>
              <a:t>sustained</a:t>
            </a:r>
            <a:r>
              <a:rPr dirty="0" sz="2400" spc="-10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2400" spc="114" b="1">
                <a:solidFill>
                  <a:srgbClr val="7BCC99"/>
                </a:solidFill>
                <a:latin typeface="Calibri"/>
                <a:cs typeface="Calibri"/>
              </a:rPr>
              <a:t>human-</a:t>
            </a:r>
            <a:r>
              <a:rPr dirty="0" sz="2400" b="1">
                <a:solidFill>
                  <a:srgbClr val="7BCC99"/>
                </a:solidFill>
                <a:latin typeface="Calibri"/>
                <a:cs typeface="Calibri"/>
              </a:rPr>
              <a:t>to-</a:t>
            </a:r>
            <a:r>
              <a:rPr dirty="0" sz="2400" spc="120" b="1">
                <a:solidFill>
                  <a:srgbClr val="7BCC99"/>
                </a:solidFill>
                <a:latin typeface="Calibri"/>
                <a:cs typeface="Calibri"/>
              </a:rPr>
              <a:t>human</a:t>
            </a:r>
            <a:r>
              <a:rPr dirty="0" sz="2400" spc="-35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2400" spc="120" b="1">
                <a:solidFill>
                  <a:srgbClr val="7BCC99"/>
                </a:solidFill>
                <a:latin typeface="Calibri"/>
                <a:cs typeface="Calibri"/>
              </a:rPr>
              <a:t>H5N1</a:t>
            </a:r>
            <a:r>
              <a:rPr dirty="0" sz="2400" spc="-25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2400" spc="100" b="1">
                <a:solidFill>
                  <a:srgbClr val="7BCC99"/>
                </a:solidFill>
                <a:latin typeface="Calibri"/>
                <a:cs typeface="Calibri"/>
              </a:rPr>
              <a:t>virus</a:t>
            </a:r>
            <a:r>
              <a:rPr dirty="0" sz="2400" spc="-30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2400" spc="110" b="1">
                <a:solidFill>
                  <a:srgbClr val="7BCC99"/>
                </a:solidFill>
                <a:latin typeface="Calibri"/>
                <a:cs typeface="Calibri"/>
              </a:rPr>
              <a:t>transmission</a:t>
            </a:r>
            <a:endParaRPr sz="2400">
              <a:latin typeface="Calibri"/>
              <a:cs typeface="Calibri"/>
            </a:endParaRPr>
          </a:p>
          <a:p>
            <a:pPr lvl="1" marL="812800" marR="40005" indent="-343535">
              <a:lnSpc>
                <a:spcPts val="2160"/>
              </a:lnSpc>
              <a:spcBef>
                <a:spcPts val="165"/>
              </a:spcBef>
              <a:buFont typeface="Arial"/>
              <a:buChar char="•"/>
              <a:tabLst>
                <a:tab pos="812800" algn="l"/>
              </a:tabLst>
            </a:pPr>
            <a:r>
              <a:rPr dirty="0" sz="2000">
                <a:solidFill>
                  <a:srgbClr val="F1F1F1"/>
                </a:solidFill>
                <a:latin typeface="Calibri"/>
                <a:cs typeface="Calibri"/>
              </a:rPr>
              <a:t>Limited,</a:t>
            </a:r>
            <a:r>
              <a:rPr dirty="0" sz="2000" spc="50">
                <a:solidFill>
                  <a:srgbClr val="F1F1F1"/>
                </a:solidFill>
                <a:latin typeface="Calibri"/>
                <a:cs typeface="Calibri"/>
              </a:rPr>
              <a:t> non-</a:t>
            </a:r>
            <a:r>
              <a:rPr dirty="0" sz="2000" spc="65">
                <a:solidFill>
                  <a:srgbClr val="F1F1F1"/>
                </a:solidFill>
                <a:latin typeface="Calibri"/>
                <a:cs typeface="Calibri"/>
              </a:rPr>
              <a:t>sustained</a:t>
            </a:r>
            <a:r>
              <a:rPr dirty="0" sz="2000" spc="3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000" spc="65">
                <a:solidFill>
                  <a:srgbClr val="F1F1F1"/>
                </a:solidFill>
                <a:latin typeface="Calibri"/>
                <a:cs typeface="Calibri"/>
              </a:rPr>
              <a:t>human-</a:t>
            </a:r>
            <a:r>
              <a:rPr dirty="0" sz="2000">
                <a:solidFill>
                  <a:srgbClr val="F1F1F1"/>
                </a:solidFill>
                <a:latin typeface="Calibri"/>
                <a:cs typeface="Calibri"/>
              </a:rPr>
              <a:t>to-</a:t>
            </a:r>
            <a:r>
              <a:rPr dirty="0" sz="2000" spc="60">
                <a:solidFill>
                  <a:srgbClr val="F1F1F1"/>
                </a:solidFill>
                <a:latin typeface="Calibri"/>
                <a:cs typeface="Calibri"/>
              </a:rPr>
              <a:t>human</a:t>
            </a:r>
            <a:r>
              <a:rPr dirty="0" sz="2000" spc="5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000" spc="85">
                <a:solidFill>
                  <a:srgbClr val="F1F1F1"/>
                </a:solidFill>
                <a:latin typeface="Calibri"/>
                <a:cs typeface="Calibri"/>
              </a:rPr>
              <a:t>H5N1</a:t>
            </a:r>
            <a:r>
              <a:rPr dirty="0" sz="2000" spc="5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1F1F1"/>
                </a:solidFill>
                <a:latin typeface="Calibri"/>
                <a:cs typeface="Calibri"/>
              </a:rPr>
              <a:t>virus</a:t>
            </a:r>
            <a:r>
              <a:rPr dirty="0" sz="2000" spc="2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000" spc="65">
                <a:solidFill>
                  <a:srgbClr val="F1F1F1"/>
                </a:solidFill>
                <a:latin typeface="Calibri"/>
                <a:cs typeface="Calibri"/>
              </a:rPr>
              <a:t>transmission</a:t>
            </a:r>
            <a:r>
              <a:rPr dirty="0" sz="2000" spc="4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000" spc="110">
                <a:solidFill>
                  <a:srgbClr val="F1F1F1"/>
                </a:solidFill>
                <a:latin typeface="Calibri"/>
                <a:cs typeface="Calibri"/>
              </a:rPr>
              <a:t>has</a:t>
            </a:r>
            <a:r>
              <a:rPr dirty="0" sz="2000" spc="6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000" spc="55" b="1">
                <a:solidFill>
                  <a:srgbClr val="F1F1F1"/>
                </a:solidFill>
                <a:latin typeface="Calibri"/>
                <a:cs typeface="Calibri"/>
              </a:rPr>
              <a:t>not</a:t>
            </a:r>
            <a:r>
              <a:rPr dirty="0" sz="2000" spc="60" b="1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1F1F1"/>
                </a:solidFill>
                <a:latin typeface="Calibri"/>
                <a:cs typeface="Calibri"/>
              </a:rPr>
              <a:t>been</a:t>
            </a:r>
            <a:r>
              <a:rPr dirty="0" sz="2000" spc="5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F1F1F1"/>
                </a:solidFill>
                <a:latin typeface="Calibri"/>
                <a:cs typeface="Calibri"/>
              </a:rPr>
              <a:t>reported </a:t>
            </a:r>
            <a:r>
              <a:rPr dirty="0" sz="2000">
                <a:solidFill>
                  <a:srgbClr val="F1F1F1"/>
                </a:solidFill>
                <a:latin typeface="Calibri"/>
                <a:cs typeface="Calibri"/>
              </a:rPr>
              <a:t>worldwide</a:t>
            </a:r>
            <a:r>
              <a:rPr dirty="0" sz="2000" spc="10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000" spc="95">
                <a:solidFill>
                  <a:srgbClr val="F1F1F1"/>
                </a:solidFill>
                <a:latin typeface="Calibri"/>
                <a:cs typeface="Calibri"/>
              </a:rPr>
              <a:t>since</a:t>
            </a:r>
            <a:r>
              <a:rPr dirty="0" sz="2000" spc="7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F1F1F1"/>
                </a:solidFill>
                <a:latin typeface="Calibri"/>
                <a:cs typeface="Calibri"/>
              </a:rPr>
              <a:t>2007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9535" rIns="0" bIns="0" rtlCol="0" vert="horz">
            <a:spAutoFit/>
          </a:bodyPr>
          <a:lstStyle/>
          <a:p>
            <a:pPr marL="962025" marR="5080" indent="709930">
              <a:lnSpc>
                <a:spcPts val="4750"/>
              </a:lnSpc>
              <a:spcBef>
                <a:spcPts val="705"/>
              </a:spcBef>
            </a:pPr>
            <a:r>
              <a:rPr dirty="0"/>
              <a:t>US</a:t>
            </a:r>
            <a:r>
              <a:rPr dirty="0" spc="-70"/>
              <a:t> </a:t>
            </a:r>
            <a:r>
              <a:rPr dirty="0"/>
              <a:t>Dept</a:t>
            </a:r>
            <a:r>
              <a:rPr dirty="0" spc="-60"/>
              <a:t> </a:t>
            </a:r>
            <a:r>
              <a:rPr dirty="0"/>
              <a:t>of</a:t>
            </a:r>
            <a:r>
              <a:rPr dirty="0" spc="-60"/>
              <a:t> </a:t>
            </a:r>
            <a:r>
              <a:rPr dirty="0"/>
              <a:t>Agriculture</a:t>
            </a:r>
            <a:r>
              <a:rPr dirty="0" spc="-60"/>
              <a:t> </a:t>
            </a:r>
            <a:r>
              <a:rPr dirty="0" spc="-10"/>
              <a:t>(USDA) </a:t>
            </a:r>
            <a:r>
              <a:rPr dirty="0"/>
              <a:t>recently</a:t>
            </a:r>
            <a:r>
              <a:rPr dirty="0" spc="-130"/>
              <a:t> </a:t>
            </a:r>
            <a:r>
              <a:rPr dirty="0"/>
              <a:t>reported</a:t>
            </a:r>
            <a:r>
              <a:rPr dirty="0" spc="-130"/>
              <a:t> </a:t>
            </a:r>
            <a:r>
              <a:rPr dirty="0" spc="-45"/>
              <a:t>HPAI</a:t>
            </a:r>
            <a:r>
              <a:rPr dirty="0" spc="-110"/>
              <a:t> </a:t>
            </a:r>
            <a:r>
              <a:rPr dirty="0"/>
              <a:t>in</a:t>
            </a:r>
            <a:r>
              <a:rPr dirty="0" spc="-100"/>
              <a:t> </a:t>
            </a:r>
            <a:r>
              <a:rPr dirty="0"/>
              <a:t>dairy</a:t>
            </a:r>
            <a:r>
              <a:rPr dirty="0" spc="-110"/>
              <a:t> </a:t>
            </a:r>
            <a:r>
              <a:rPr dirty="0" spc="-20"/>
              <a:t>cows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48944" y="1886458"/>
            <a:ext cx="7880350" cy="3279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 indent="-456565">
              <a:lnSpc>
                <a:spcPts val="2735"/>
              </a:lnSpc>
              <a:spcBef>
                <a:spcPts val="100"/>
              </a:spcBef>
              <a:buFont typeface="Arial"/>
              <a:buChar char="•"/>
              <a:tabLst>
                <a:tab pos="469265" algn="l"/>
              </a:tabLst>
            </a:pPr>
            <a:r>
              <a:rPr dirty="0" sz="2400" spc="135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dirty="0" sz="24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24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April</a:t>
            </a:r>
            <a:r>
              <a:rPr dirty="0" sz="24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70">
                <a:solidFill>
                  <a:srgbClr val="FFFFFF"/>
                </a:solidFill>
                <a:latin typeface="Calibri"/>
                <a:cs typeface="Calibri"/>
              </a:rPr>
              <a:t>1,</a:t>
            </a:r>
            <a:r>
              <a:rPr dirty="0" sz="24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65">
                <a:solidFill>
                  <a:srgbClr val="FFFFFF"/>
                </a:solidFill>
                <a:latin typeface="Calibri"/>
                <a:cs typeface="Calibri"/>
              </a:rPr>
              <a:t>2024,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sng" sz="2400" spc="105">
                <a:solidFill>
                  <a:srgbClr val="B1DFFA"/>
                </a:solidFill>
                <a:uFill>
                  <a:solidFill>
                    <a:srgbClr val="B1DFFA"/>
                  </a:solidFill>
                </a:uFill>
                <a:latin typeface="Calibri"/>
                <a:cs typeface="Calibri"/>
                <a:hlinkClick r:id="rId2"/>
              </a:rPr>
              <a:t>USDA</a:t>
            </a:r>
            <a:r>
              <a:rPr dirty="0" u="sng" sz="2400" spc="-20">
                <a:solidFill>
                  <a:srgbClr val="B1DFFA"/>
                </a:solidFill>
                <a:uFill>
                  <a:solidFill>
                    <a:srgbClr val="B1DFFA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sng" sz="2400" spc="130">
                <a:solidFill>
                  <a:srgbClr val="B1DFFA"/>
                </a:solidFill>
                <a:uFill>
                  <a:solidFill>
                    <a:srgbClr val="B1DFFA"/>
                  </a:solidFill>
                </a:uFill>
                <a:latin typeface="Calibri"/>
                <a:cs typeface="Calibri"/>
                <a:hlinkClick r:id="rId2"/>
              </a:rPr>
              <a:t>has</a:t>
            </a:r>
            <a:r>
              <a:rPr dirty="0" u="sng" sz="2400" spc="-40">
                <a:solidFill>
                  <a:srgbClr val="B1DFFA"/>
                </a:solidFill>
                <a:uFill>
                  <a:solidFill>
                    <a:srgbClr val="B1DFFA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sng" sz="2400" spc="65">
                <a:solidFill>
                  <a:srgbClr val="B1DFFA"/>
                </a:solidFill>
                <a:uFill>
                  <a:solidFill>
                    <a:srgbClr val="B1DFFA"/>
                  </a:solidFill>
                </a:uFill>
                <a:latin typeface="Calibri"/>
                <a:cs typeface="Calibri"/>
                <a:hlinkClick r:id="rId2"/>
              </a:rPr>
              <a:t>confirmed</a:t>
            </a:r>
            <a:r>
              <a:rPr dirty="0" u="sng" sz="2400" spc="-35">
                <a:solidFill>
                  <a:srgbClr val="B1DFFA"/>
                </a:solidFill>
                <a:uFill>
                  <a:solidFill>
                    <a:srgbClr val="B1DFFA"/>
                  </a:solidFill>
                </a:uFill>
                <a:latin typeface="Calibri"/>
                <a:cs typeface="Calibri"/>
              </a:rPr>
              <a:t> </a:t>
            </a:r>
            <a:r>
              <a:rPr dirty="0" u="none" sz="2400" spc="55">
                <a:solidFill>
                  <a:srgbClr val="FFFFFF"/>
                </a:solidFill>
                <a:latin typeface="Calibri"/>
                <a:cs typeface="Calibri"/>
              </a:rPr>
              <a:t>HPAI</a:t>
            </a:r>
            <a:r>
              <a:rPr dirty="0" u="none" sz="24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2400" spc="60">
                <a:solidFill>
                  <a:srgbClr val="FFFFFF"/>
                </a:solidFill>
                <a:latin typeface="Calibri"/>
                <a:cs typeface="Calibri"/>
              </a:rPr>
              <a:t>A(H5N1)</a:t>
            </a:r>
            <a:r>
              <a:rPr dirty="0" u="none" sz="24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u="none" sz="2400" spc="-25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ts val="2595"/>
              </a:lnSpc>
            </a:pPr>
            <a:r>
              <a:rPr dirty="0" sz="2400" spc="75" b="1">
                <a:solidFill>
                  <a:srgbClr val="FFFFFF"/>
                </a:solidFill>
                <a:latin typeface="Calibri"/>
                <a:cs typeface="Calibri"/>
              </a:rPr>
              <a:t>dairy</a:t>
            </a:r>
            <a:r>
              <a:rPr dirty="0" sz="24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160" b="1">
                <a:solidFill>
                  <a:srgbClr val="FFFFFF"/>
                </a:solidFill>
                <a:latin typeface="Calibri"/>
                <a:cs typeface="Calibri"/>
              </a:rPr>
              <a:t>cows</a:t>
            </a:r>
            <a:r>
              <a:rPr dirty="0" sz="24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70" b="1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24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60" b="1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dirty="0" sz="240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114" b="1">
                <a:solidFill>
                  <a:srgbClr val="FFFFFF"/>
                </a:solidFill>
                <a:latin typeface="Calibri"/>
                <a:cs typeface="Calibri"/>
              </a:rPr>
              <a:t>states</a:t>
            </a:r>
            <a:endParaRPr sz="2400">
              <a:latin typeface="Calibri"/>
              <a:cs typeface="Calibri"/>
            </a:endParaRPr>
          </a:p>
          <a:p>
            <a:pPr lvl="1" marL="812165" indent="-342265">
              <a:lnSpc>
                <a:spcPts val="2595"/>
              </a:lnSpc>
              <a:buFont typeface="Arial"/>
              <a:buChar char="•"/>
              <a:tabLst>
                <a:tab pos="812165" algn="l"/>
              </a:tabLst>
            </a:pP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Texas</a:t>
            </a:r>
            <a:r>
              <a:rPr dirty="0" sz="2400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(7</a:t>
            </a:r>
            <a:r>
              <a:rPr dirty="0" sz="240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herds)</a:t>
            </a:r>
            <a:endParaRPr sz="2400">
              <a:latin typeface="Calibri"/>
              <a:cs typeface="Calibri"/>
            </a:endParaRPr>
          </a:p>
          <a:p>
            <a:pPr lvl="1" marL="812165" indent="-342265">
              <a:lnSpc>
                <a:spcPts val="2590"/>
              </a:lnSpc>
              <a:buFont typeface="Arial"/>
              <a:buChar char="•"/>
              <a:tabLst>
                <a:tab pos="812165" algn="l"/>
              </a:tabLst>
            </a:pPr>
            <a:r>
              <a:rPr dirty="0" sz="2400" spc="135">
                <a:solidFill>
                  <a:srgbClr val="FFFFFF"/>
                </a:solidFill>
                <a:latin typeface="Calibri"/>
                <a:cs typeface="Calibri"/>
              </a:rPr>
              <a:t>Kansas</a:t>
            </a:r>
            <a:r>
              <a:rPr dirty="0" sz="24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(2</a:t>
            </a:r>
            <a:r>
              <a:rPr dirty="0" sz="24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herds)</a:t>
            </a:r>
            <a:endParaRPr sz="2400">
              <a:latin typeface="Calibri"/>
              <a:cs typeface="Calibri"/>
            </a:endParaRPr>
          </a:p>
          <a:p>
            <a:pPr lvl="1" marL="812165" indent="-342265">
              <a:lnSpc>
                <a:spcPts val="2590"/>
              </a:lnSpc>
              <a:buFont typeface="Arial"/>
              <a:buChar char="•"/>
              <a:tabLst>
                <a:tab pos="812165" algn="l"/>
              </a:tabLst>
            </a:pPr>
            <a:r>
              <a:rPr dirty="0" sz="2400" spc="65">
                <a:solidFill>
                  <a:srgbClr val="FFFFFF"/>
                </a:solidFill>
                <a:latin typeface="Calibri"/>
                <a:cs typeface="Calibri"/>
              </a:rPr>
              <a:t>New</a:t>
            </a:r>
            <a:r>
              <a:rPr dirty="0" sz="240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Mexico</a:t>
            </a:r>
            <a:r>
              <a:rPr dirty="0" sz="2400" spc="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(1</a:t>
            </a:r>
            <a:r>
              <a:rPr dirty="0" sz="2400" spc="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herd)</a:t>
            </a:r>
            <a:endParaRPr sz="2400">
              <a:latin typeface="Calibri"/>
              <a:cs typeface="Calibri"/>
            </a:endParaRPr>
          </a:p>
          <a:p>
            <a:pPr lvl="1" marL="812165" indent="-342265">
              <a:lnSpc>
                <a:spcPts val="2735"/>
              </a:lnSpc>
              <a:buFont typeface="Arial"/>
              <a:buChar char="•"/>
              <a:tabLst>
                <a:tab pos="812165" algn="l"/>
              </a:tabLst>
            </a:pP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Michigan</a:t>
            </a:r>
            <a:r>
              <a:rPr dirty="0" sz="2400" spc="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(1</a:t>
            </a:r>
            <a:r>
              <a:rPr dirty="0" sz="2400" spc="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herd)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705"/>
              </a:spcBef>
              <a:buClr>
                <a:srgbClr val="FFFFFF"/>
              </a:buClr>
              <a:buFont typeface="Arial"/>
              <a:buChar char="•"/>
            </a:pPr>
            <a:endParaRPr sz="2400">
              <a:latin typeface="Calibri"/>
              <a:cs typeface="Calibri"/>
            </a:endParaRPr>
          </a:p>
          <a:p>
            <a:pPr marL="469900" marR="2727325" indent="-457200">
              <a:lnSpc>
                <a:spcPts val="2590"/>
              </a:lnSpc>
              <a:buFont typeface="Arial"/>
              <a:buChar char="•"/>
              <a:tabLst>
                <a:tab pos="469900" algn="l"/>
              </a:tabLst>
            </a:pPr>
            <a:r>
              <a:rPr dirty="0" sz="2400" spc="5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dirty="0" sz="2400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75">
                <a:solidFill>
                  <a:srgbClr val="FFFFFF"/>
                </a:solidFill>
                <a:latin typeface="Calibri"/>
                <a:cs typeface="Calibri"/>
              </a:rPr>
              <a:t>viruses</a:t>
            </a:r>
            <a:r>
              <a:rPr dirty="0" sz="2400" spc="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identified</a:t>
            </a:r>
            <a:r>
              <a:rPr dirty="0" sz="2400" spc="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2400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120">
                <a:solidFill>
                  <a:srgbClr val="FFFFFF"/>
                </a:solidFill>
                <a:latin typeface="Calibri"/>
                <a:cs typeface="Calibri"/>
              </a:rPr>
              <a:t>cows</a:t>
            </a:r>
            <a:r>
              <a:rPr dirty="0" sz="2400" spc="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2400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date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dirty="0" sz="24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60">
                <a:solidFill>
                  <a:srgbClr val="FFFFFF"/>
                </a:solidFill>
                <a:latin typeface="Calibri"/>
                <a:cs typeface="Calibri"/>
              </a:rPr>
              <a:t>genetic</a:t>
            </a:r>
            <a:r>
              <a:rPr dirty="0" sz="24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110">
                <a:solidFill>
                  <a:srgbClr val="FFFFFF"/>
                </a:solidFill>
                <a:latin typeface="Calibri"/>
                <a:cs typeface="Calibri"/>
              </a:rPr>
              <a:t>clade</a:t>
            </a:r>
            <a:r>
              <a:rPr dirty="0" sz="24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45">
                <a:solidFill>
                  <a:srgbClr val="FFFFFF"/>
                </a:solidFill>
                <a:latin typeface="Calibri"/>
                <a:cs typeface="Calibri"/>
              </a:rPr>
              <a:t>2.3.4.4b.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02907" y="2563367"/>
            <a:ext cx="5688329" cy="3408426"/>
          </a:xfrm>
          <a:prstGeom prst="rect">
            <a:avLst/>
          </a:prstGeom>
        </p:spPr>
      </p:pic>
      <p:grpSp>
        <p:nvGrpSpPr>
          <p:cNvPr id="5" name="object 5" descr=""/>
          <p:cNvGrpSpPr/>
          <p:nvPr/>
        </p:nvGrpSpPr>
        <p:grpSpPr>
          <a:xfrm>
            <a:off x="466037" y="380342"/>
            <a:ext cx="1244600" cy="855980"/>
            <a:chOff x="466037" y="380342"/>
            <a:chExt cx="1244600" cy="855980"/>
          </a:xfrm>
        </p:grpSpPr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3562" y="1065365"/>
              <a:ext cx="85321" cy="170545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466037" y="380342"/>
              <a:ext cx="1244600" cy="854710"/>
            </a:xfrm>
            <a:custGeom>
              <a:avLst/>
              <a:gdLst/>
              <a:ahLst/>
              <a:cxnLst/>
              <a:rect l="l" t="t" r="r" b="b"/>
              <a:pathLst>
                <a:path w="1244600" h="854710">
                  <a:moveTo>
                    <a:pt x="1137622" y="0"/>
                  </a:moveTo>
                  <a:lnTo>
                    <a:pt x="1126579" y="2242"/>
                  </a:lnTo>
                  <a:lnTo>
                    <a:pt x="1117536" y="8349"/>
                  </a:lnTo>
                  <a:lnTo>
                    <a:pt x="1111426" y="17387"/>
                  </a:lnTo>
                  <a:lnTo>
                    <a:pt x="1109181" y="28424"/>
                  </a:lnTo>
                  <a:lnTo>
                    <a:pt x="1109181" y="56848"/>
                  </a:lnTo>
                  <a:lnTo>
                    <a:pt x="1106937" y="67884"/>
                  </a:lnTo>
                  <a:lnTo>
                    <a:pt x="1100827" y="76922"/>
                  </a:lnTo>
                  <a:lnTo>
                    <a:pt x="1091784" y="83029"/>
                  </a:lnTo>
                  <a:lnTo>
                    <a:pt x="1080741" y="85272"/>
                  </a:lnTo>
                  <a:lnTo>
                    <a:pt x="995419" y="85272"/>
                  </a:lnTo>
                  <a:lnTo>
                    <a:pt x="966979" y="56848"/>
                  </a:lnTo>
                  <a:lnTo>
                    <a:pt x="966979" y="28424"/>
                  </a:lnTo>
                  <a:lnTo>
                    <a:pt x="964735" y="17387"/>
                  </a:lnTo>
                  <a:lnTo>
                    <a:pt x="958624" y="8349"/>
                  </a:lnTo>
                  <a:lnTo>
                    <a:pt x="949581" y="2242"/>
                  </a:lnTo>
                  <a:lnTo>
                    <a:pt x="938538" y="0"/>
                  </a:lnTo>
                  <a:lnTo>
                    <a:pt x="927495" y="2242"/>
                  </a:lnTo>
                  <a:lnTo>
                    <a:pt x="918452" y="8349"/>
                  </a:lnTo>
                  <a:lnTo>
                    <a:pt x="912342" y="17387"/>
                  </a:lnTo>
                  <a:lnTo>
                    <a:pt x="910098" y="28424"/>
                  </a:lnTo>
                  <a:lnTo>
                    <a:pt x="911631" y="72526"/>
                  </a:lnTo>
                  <a:lnTo>
                    <a:pt x="915963" y="87404"/>
                  </a:lnTo>
                  <a:lnTo>
                    <a:pt x="922696" y="101216"/>
                  </a:lnTo>
                  <a:lnTo>
                    <a:pt x="931428" y="113696"/>
                  </a:lnTo>
                  <a:lnTo>
                    <a:pt x="142202" y="113696"/>
                  </a:lnTo>
                  <a:lnTo>
                    <a:pt x="120116" y="118182"/>
                  </a:lnTo>
                  <a:lnTo>
                    <a:pt x="102030" y="130395"/>
                  </a:lnTo>
                  <a:lnTo>
                    <a:pt x="89809" y="148471"/>
                  </a:lnTo>
                  <a:lnTo>
                    <a:pt x="85321" y="170545"/>
                  </a:lnTo>
                  <a:lnTo>
                    <a:pt x="52192" y="177273"/>
                  </a:lnTo>
                  <a:lnTo>
                    <a:pt x="25063" y="195593"/>
                  </a:lnTo>
                  <a:lnTo>
                    <a:pt x="6732" y="222707"/>
                  </a:lnTo>
                  <a:lnTo>
                    <a:pt x="0" y="255817"/>
                  </a:lnTo>
                  <a:lnTo>
                    <a:pt x="0" y="568483"/>
                  </a:lnTo>
                  <a:lnTo>
                    <a:pt x="2244" y="579520"/>
                  </a:lnTo>
                  <a:lnTo>
                    <a:pt x="8354" y="588558"/>
                  </a:lnTo>
                  <a:lnTo>
                    <a:pt x="17397" y="594664"/>
                  </a:lnTo>
                  <a:lnTo>
                    <a:pt x="28440" y="596907"/>
                  </a:lnTo>
                  <a:lnTo>
                    <a:pt x="39483" y="594664"/>
                  </a:lnTo>
                  <a:lnTo>
                    <a:pt x="48526" y="588558"/>
                  </a:lnTo>
                  <a:lnTo>
                    <a:pt x="54636" y="579520"/>
                  </a:lnTo>
                  <a:lnTo>
                    <a:pt x="56881" y="568483"/>
                  </a:lnTo>
                  <a:lnTo>
                    <a:pt x="56881" y="257238"/>
                  </a:lnTo>
                  <a:lnTo>
                    <a:pt x="59125" y="246202"/>
                  </a:lnTo>
                  <a:lnTo>
                    <a:pt x="65235" y="237164"/>
                  </a:lnTo>
                  <a:lnTo>
                    <a:pt x="74278" y="231057"/>
                  </a:lnTo>
                  <a:lnTo>
                    <a:pt x="85321" y="228814"/>
                  </a:lnTo>
                  <a:lnTo>
                    <a:pt x="85321" y="811510"/>
                  </a:lnTo>
                  <a:lnTo>
                    <a:pt x="88587" y="828364"/>
                  </a:lnTo>
                  <a:lnTo>
                    <a:pt x="97586" y="841888"/>
                  </a:lnTo>
                  <a:lnTo>
                    <a:pt x="111118" y="850882"/>
                  </a:lnTo>
                  <a:lnTo>
                    <a:pt x="127982" y="854146"/>
                  </a:lnTo>
                  <a:lnTo>
                    <a:pt x="144846" y="850882"/>
                  </a:lnTo>
                  <a:lnTo>
                    <a:pt x="158378" y="841888"/>
                  </a:lnTo>
                  <a:lnTo>
                    <a:pt x="167377" y="828364"/>
                  </a:lnTo>
                  <a:lnTo>
                    <a:pt x="170643" y="811510"/>
                  </a:lnTo>
                  <a:lnTo>
                    <a:pt x="170643" y="655177"/>
                  </a:lnTo>
                  <a:lnTo>
                    <a:pt x="312846" y="655177"/>
                  </a:lnTo>
                  <a:lnTo>
                    <a:pt x="334932" y="650691"/>
                  </a:lnTo>
                  <a:lnTo>
                    <a:pt x="353018" y="638478"/>
                  </a:lnTo>
                  <a:lnTo>
                    <a:pt x="365239" y="620402"/>
                  </a:lnTo>
                  <a:lnTo>
                    <a:pt x="369727" y="598328"/>
                  </a:lnTo>
                  <a:lnTo>
                    <a:pt x="654132" y="598328"/>
                  </a:lnTo>
                  <a:lnTo>
                    <a:pt x="654132" y="811510"/>
                  </a:lnTo>
                  <a:lnTo>
                    <a:pt x="679929" y="850882"/>
                  </a:lnTo>
                  <a:lnTo>
                    <a:pt x="696793" y="854146"/>
                  </a:lnTo>
                  <a:lnTo>
                    <a:pt x="713658" y="850882"/>
                  </a:lnTo>
                  <a:lnTo>
                    <a:pt x="727189" y="841888"/>
                  </a:lnTo>
                  <a:lnTo>
                    <a:pt x="736188" y="828364"/>
                  </a:lnTo>
                  <a:lnTo>
                    <a:pt x="739454" y="811510"/>
                  </a:lnTo>
                  <a:lnTo>
                    <a:pt x="739454" y="598328"/>
                  </a:lnTo>
                  <a:lnTo>
                    <a:pt x="796335" y="598328"/>
                  </a:lnTo>
                  <a:lnTo>
                    <a:pt x="796335" y="811510"/>
                  </a:lnTo>
                  <a:lnTo>
                    <a:pt x="822132" y="850882"/>
                  </a:lnTo>
                  <a:lnTo>
                    <a:pt x="838996" y="854146"/>
                  </a:lnTo>
                  <a:lnTo>
                    <a:pt x="855861" y="850882"/>
                  </a:lnTo>
                  <a:lnTo>
                    <a:pt x="869392" y="841888"/>
                  </a:lnTo>
                  <a:lnTo>
                    <a:pt x="878391" y="828364"/>
                  </a:lnTo>
                  <a:lnTo>
                    <a:pt x="881657" y="811510"/>
                  </a:lnTo>
                  <a:lnTo>
                    <a:pt x="881657" y="595486"/>
                  </a:lnTo>
                  <a:lnTo>
                    <a:pt x="915386" y="580386"/>
                  </a:lnTo>
                  <a:lnTo>
                    <a:pt x="942449" y="555692"/>
                  </a:lnTo>
                  <a:lnTo>
                    <a:pt x="960446" y="523537"/>
                  </a:lnTo>
                  <a:lnTo>
                    <a:pt x="974333" y="444483"/>
                  </a:lnTo>
                  <a:lnTo>
                    <a:pt x="994886" y="402912"/>
                  </a:lnTo>
                  <a:lnTo>
                    <a:pt x="1026371" y="370935"/>
                  </a:lnTo>
                  <a:lnTo>
                    <a:pt x="1066521" y="358144"/>
                  </a:lnTo>
                  <a:lnTo>
                    <a:pt x="1095761" y="361231"/>
                  </a:lnTo>
                  <a:lnTo>
                    <a:pt x="1124468" y="368981"/>
                  </a:lnTo>
                  <a:lnTo>
                    <a:pt x="1181727" y="392653"/>
                  </a:lnTo>
                  <a:lnTo>
                    <a:pt x="1191837" y="391898"/>
                  </a:lnTo>
                  <a:lnTo>
                    <a:pt x="1238586" y="333984"/>
                  </a:lnTo>
                  <a:lnTo>
                    <a:pt x="1244274" y="314442"/>
                  </a:lnTo>
                  <a:lnTo>
                    <a:pt x="1242186" y="305204"/>
                  </a:lnTo>
                  <a:lnTo>
                    <a:pt x="1237164" y="297032"/>
                  </a:lnTo>
                  <a:lnTo>
                    <a:pt x="1102071" y="139278"/>
                  </a:lnTo>
                  <a:lnTo>
                    <a:pt x="1127668" y="127797"/>
                  </a:lnTo>
                  <a:lnTo>
                    <a:pt x="1147932" y="109255"/>
                  </a:lnTo>
                  <a:lnTo>
                    <a:pt x="1161263" y="85117"/>
                  </a:lnTo>
                  <a:lnTo>
                    <a:pt x="1166063" y="56848"/>
                  </a:lnTo>
                  <a:lnTo>
                    <a:pt x="1166063" y="28424"/>
                  </a:lnTo>
                  <a:lnTo>
                    <a:pt x="1163818" y="17387"/>
                  </a:lnTo>
                  <a:lnTo>
                    <a:pt x="1157708" y="8349"/>
                  </a:lnTo>
                  <a:lnTo>
                    <a:pt x="1148665" y="2242"/>
                  </a:lnTo>
                  <a:lnTo>
                    <a:pt x="1137622" y="0"/>
                  </a:lnTo>
                  <a:close/>
                </a:path>
              </a:pathLst>
            </a:custGeom>
            <a:solidFill>
              <a:srgbClr val="85C9F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8575" rIns="0" bIns="0" rtlCol="0" vert="horz">
            <a:spAutoFit/>
          </a:bodyPr>
          <a:lstStyle/>
          <a:p>
            <a:pPr marL="168910">
              <a:lnSpc>
                <a:spcPct val="100000"/>
              </a:lnSpc>
              <a:spcBef>
                <a:spcPts val="225"/>
              </a:spcBef>
            </a:pPr>
            <a:fld id="{81D60167-4931-47E6-BA6A-407CBD079E47}" type="slidenum">
              <a:rPr dirty="0" spc="-50"/>
              <a:t>4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4459" rIns="0" bIns="0" rtlCol="0" vert="horz">
            <a:spAutoFit/>
          </a:bodyPr>
          <a:lstStyle/>
          <a:p>
            <a:pPr marL="984250" marR="5080" indent="-793115">
              <a:lnSpc>
                <a:spcPts val="4750"/>
              </a:lnSpc>
              <a:spcBef>
                <a:spcPts val="700"/>
              </a:spcBef>
            </a:pPr>
            <a:r>
              <a:rPr dirty="0"/>
              <a:t>On</a:t>
            </a:r>
            <a:r>
              <a:rPr dirty="0" spc="-80"/>
              <a:t> </a:t>
            </a:r>
            <a:r>
              <a:rPr dirty="0"/>
              <a:t>April</a:t>
            </a:r>
            <a:r>
              <a:rPr dirty="0" spc="-70"/>
              <a:t> </a:t>
            </a:r>
            <a:r>
              <a:rPr dirty="0"/>
              <a:t>1,</a:t>
            </a:r>
            <a:r>
              <a:rPr dirty="0" spc="-70"/>
              <a:t> </a:t>
            </a:r>
            <a:r>
              <a:rPr dirty="0"/>
              <a:t>a</a:t>
            </a:r>
            <a:r>
              <a:rPr dirty="0" spc="-70"/>
              <a:t> </a:t>
            </a:r>
            <a:r>
              <a:rPr dirty="0"/>
              <a:t>person</a:t>
            </a:r>
            <a:r>
              <a:rPr dirty="0" spc="-80"/>
              <a:t> </a:t>
            </a:r>
            <a:r>
              <a:rPr dirty="0"/>
              <a:t>in</a:t>
            </a:r>
            <a:r>
              <a:rPr dirty="0" spc="-75"/>
              <a:t> </a:t>
            </a:r>
            <a:r>
              <a:rPr dirty="0" spc="-95"/>
              <a:t>Texas</a:t>
            </a:r>
            <a:r>
              <a:rPr dirty="0" spc="-70"/>
              <a:t> </a:t>
            </a:r>
            <a:r>
              <a:rPr dirty="0"/>
              <a:t>tested</a:t>
            </a:r>
            <a:r>
              <a:rPr dirty="0" spc="-90"/>
              <a:t> </a:t>
            </a:r>
            <a:r>
              <a:rPr dirty="0" spc="-10"/>
              <a:t>positive </a:t>
            </a:r>
            <a:r>
              <a:rPr dirty="0"/>
              <a:t>for</a:t>
            </a:r>
            <a:r>
              <a:rPr dirty="0" spc="-145"/>
              <a:t> </a:t>
            </a:r>
            <a:r>
              <a:rPr dirty="0" spc="-50"/>
              <a:t>HPAI</a:t>
            </a:r>
            <a:r>
              <a:rPr dirty="0" spc="-160"/>
              <a:t> </a:t>
            </a:r>
            <a:r>
              <a:rPr dirty="0"/>
              <a:t>following</a:t>
            </a:r>
            <a:r>
              <a:rPr dirty="0" spc="-145"/>
              <a:t> </a:t>
            </a:r>
            <a:r>
              <a:rPr dirty="0"/>
              <a:t>exposure</a:t>
            </a:r>
            <a:r>
              <a:rPr dirty="0" spc="-160"/>
              <a:t> </a:t>
            </a:r>
            <a:r>
              <a:rPr dirty="0"/>
              <a:t>to</a:t>
            </a:r>
            <a:r>
              <a:rPr dirty="0" spc="-150"/>
              <a:t> </a:t>
            </a:r>
            <a:r>
              <a:rPr dirty="0" spc="-10"/>
              <a:t>cattle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69391" y="2028570"/>
            <a:ext cx="8582025" cy="19881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9265" indent="-456565">
              <a:lnSpc>
                <a:spcPts val="3190"/>
              </a:lnSpc>
              <a:spcBef>
                <a:spcPts val="95"/>
              </a:spcBef>
              <a:buFont typeface="Arial"/>
              <a:buChar char="•"/>
              <a:tabLst>
                <a:tab pos="469265" algn="l"/>
              </a:tabLst>
            </a:pPr>
            <a:r>
              <a:rPr dirty="0" sz="2800" spc="80">
                <a:solidFill>
                  <a:srgbClr val="FFFFFF"/>
                </a:solidFill>
                <a:latin typeface="Calibri"/>
                <a:cs typeface="Calibri"/>
              </a:rPr>
              <a:t>Exposure</a:t>
            </a:r>
            <a:r>
              <a:rPr dirty="0" sz="2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2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75">
                <a:solidFill>
                  <a:srgbClr val="FFFFFF"/>
                </a:solidFill>
                <a:latin typeface="Calibri"/>
                <a:cs typeface="Calibri"/>
              </a:rPr>
              <a:t>cattle</a:t>
            </a:r>
            <a:r>
              <a:rPr dirty="0" sz="28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90">
                <a:solidFill>
                  <a:srgbClr val="FFFFFF"/>
                </a:solidFill>
                <a:latin typeface="Calibri"/>
                <a:cs typeface="Calibri"/>
              </a:rPr>
              <a:t>presumed</a:t>
            </a:r>
            <a:r>
              <a:rPr dirty="0" sz="28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2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85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dirty="0" sz="2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55">
                <a:solidFill>
                  <a:srgbClr val="FFFFFF"/>
                </a:solidFill>
                <a:latin typeface="Calibri"/>
                <a:cs typeface="Calibri"/>
              </a:rPr>
              <a:t>infected</a:t>
            </a:r>
            <a:r>
              <a:rPr dirty="0" sz="28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28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40">
                <a:solidFill>
                  <a:srgbClr val="FFFFFF"/>
                </a:solidFill>
                <a:latin typeface="Calibri"/>
                <a:cs typeface="Calibri"/>
              </a:rPr>
              <a:t>HPAI</a:t>
            </a:r>
            <a:endParaRPr sz="2800">
              <a:latin typeface="Calibri"/>
              <a:cs typeface="Calibri"/>
            </a:endParaRPr>
          </a:p>
          <a:p>
            <a:pPr marL="469265" indent="-456565">
              <a:lnSpc>
                <a:spcPts val="3025"/>
              </a:lnSpc>
              <a:buFont typeface="Arial"/>
              <a:buChar char="•"/>
              <a:tabLst>
                <a:tab pos="469265" algn="l"/>
              </a:tabLst>
            </a:pPr>
            <a:r>
              <a:rPr dirty="0" sz="2800" spc="70">
                <a:solidFill>
                  <a:srgbClr val="FFFFFF"/>
                </a:solidFill>
                <a:latin typeface="Calibri"/>
                <a:cs typeface="Calibri"/>
              </a:rPr>
              <a:t>Only</a:t>
            </a:r>
            <a:r>
              <a:rPr dirty="0" sz="28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75">
                <a:solidFill>
                  <a:srgbClr val="FFFFFF"/>
                </a:solidFill>
                <a:latin typeface="Calibri"/>
                <a:cs typeface="Calibri"/>
              </a:rPr>
              <a:t>symptom</a:t>
            </a:r>
            <a:r>
              <a:rPr dirty="0" sz="28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125">
                <a:solidFill>
                  <a:srgbClr val="FFFFFF"/>
                </a:solidFill>
                <a:latin typeface="Calibri"/>
                <a:cs typeface="Calibri"/>
              </a:rPr>
              <a:t>was</a:t>
            </a:r>
            <a:r>
              <a:rPr dirty="0" sz="28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60">
                <a:solidFill>
                  <a:srgbClr val="FFFFFF"/>
                </a:solidFill>
                <a:latin typeface="Calibri"/>
                <a:cs typeface="Calibri"/>
              </a:rPr>
              <a:t>conjunctivitis</a:t>
            </a:r>
            <a:endParaRPr sz="2800">
              <a:latin typeface="Calibri"/>
              <a:cs typeface="Calibri"/>
            </a:endParaRPr>
          </a:p>
          <a:p>
            <a:pPr marL="469265" indent="-456565">
              <a:lnSpc>
                <a:spcPts val="3025"/>
              </a:lnSpc>
              <a:buFont typeface="Arial"/>
              <a:buChar char="•"/>
              <a:tabLst>
                <a:tab pos="469265" algn="l"/>
              </a:tabLst>
            </a:pPr>
            <a:r>
              <a:rPr dirty="0" sz="2800" spc="60">
                <a:solidFill>
                  <a:srgbClr val="FFFFFF"/>
                </a:solidFill>
                <a:latin typeface="Calibri"/>
                <a:cs typeface="Calibri"/>
              </a:rPr>
              <a:t>Person</a:t>
            </a:r>
            <a:r>
              <a:rPr dirty="0" sz="2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135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28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recovering</a:t>
            </a:r>
            <a:endParaRPr sz="2800">
              <a:latin typeface="Calibri"/>
              <a:cs typeface="Calibri"/>
            </a:endParaRPr>
          </a:p>
          <a:p>
            <a:pPr marL="469265" indent="-456565">
              <a:lnSpc>
                <a:spcPts val="3025"/>
              </a:lnSpc>
              <a:buFont typeface="Arial"/>
              <a:buChar char="•"/>
              <a:tabLst>
                <a:tab pos="469265" algn="l"/>
              </a:tabLst>
            </a:pP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Treated</a:t>
            </a:r>
            <a:r>
              <a:rPr dirty="0" sz="28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28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40">
                <a:solidFill>
                  <a:srgbClr val="FFFFFF"/>
                </a:solidFill>
                <a:latin typeface="Calibri"/>
                <a:cs typeface="Calibri"/>
              </a:rPr>
              <a:t>antivirals</a:t>
            </a:r>
            <a:endParaRPr sz="2800">
              <a:latin typeface="Calibri"/>
              <a:cs typeface="Calibri"/>
            </a:endParaRPr>
          </a:p>
          <a:p>
            <a:pPr marL="469265" indent="-456565">
              <a:lnSpc>
                <a:spcPts val="3190"/>
              </a:lnSpc>
              <a:buFont typeface="Arial"/>
              <a:buChar char="•"/>
              <a:tabLst>
                <a:tab pos="469265" algn="l"/>
              </a:tabLst>
            </a:pPr>
            <a:r>
              <a:rPr dirty="0" sz="2800" spc="65">
                <a:solidFill>
                  <a:srgbClr val="FFFFFF"/>
                </a:solidFill>
                <a:latin typeface="Calibri"/>
                <a:cs typeface="Calibri"/>
              </a:rPr>
              <a:t>Instructed</a:t>
            </a:r>
            <a:r>
              <a:rPr dirty="0" sz="2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28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70">
                <a:solidFill>
                  <a:srgbClr val="FFFFFF"/>
                </a:solidFill>
                <a:latin typeface="Calibri"/>
                <a:cs typeface="Calibri"/>
              </a:rPr>
              <a:t>isolate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418847" y="350275"/>
            <a:ext cx="539750" cy="1104265"/>
            <a:chOff x="418847" y="350275"/>
            <a:chExt cx="539750" cy="1104265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0468" y="350275"/>
              <a:ext cx="196138" cy="196246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418847" y="571895"/>
              <a:ext cx="539750" cy="882650"/>
            </a:xfrm>
            <a:custGeom>
              <a:avLst/>
              <a:gdLst/>
              <a:ahLst/>
              <a:cxnLst/>
              <a:rect l="l" t="t" r="r" b="b"/>
              <a:pathLst>
                <a:path w="539750" h="882650">
                  <a:moveTo>
                    <a:pt x="289916" y="0"/>
                  </a:moveTo>
                  <a:lnTo>
                    <a:pt x="249463" y="38"/>
                  </a:lnTo>
                  <a:lnTo>
                    <a:pt x="209009" y="6400"/>
                  </a:lnTo>
                  <a:lnTo>
                    <a:pt x="160281" y="20544"/>
                  </a:lnTo>
                  <a:lnTo>
                    <a:pt x="108795" y="47988"/>
                  </a:lnTo>
                  <a:lnTo>
                    <a:pt x="76616" y="77961"/>
                  </a:lnTo>
                  <a:lnTo>
                    <a:pt x="2451" y="386742"/>
                  </a:lnTo>
                  <a:lnTo>
                    <a:pt x="0" y="391648"/>
                  </a:lnTo>
                  <a:lnTo>
                    <a:pt x="3869" y="415604"/>
                  </a:lnTo>
                  <a:lnTo>
                    <a:pt x="14403" y="431204"/>
                  </a:lnTo>
                  <a:lnTo>
                    <a:pt x="29995" y="441745"/>
                  </a:lnTo>
                  <a:lnTo>
                    <a:pt x="49034" y="445616"/>
                  </a:lnTo>
                  <a:lnTo>
                    <a:pt x="64932" y="442626"/>
                  </a:lnTo>
                  <a:lnTo>
                    <a:pt x="78761" y="434577"/>
                  </a:lnTo>
                  <a:lnTo>
                    <a:pt x="89373" y="422848"/>
                  </a:lnTo>
                  <a:lnTo>
                    <a:pt x="95617" y="408820"/>
                  </a:lnTo>
                  <a:lnTo>
                    <a:pt x="147103" y="195402"/>
                  </a:lnTo>
                  <a:lnTo>
                    <a:pt x="147103" y="882264"/>
                  </a:lnTo>
                  <a:lnTo>
                    <a:pt x="245172" y="882264"/>
                  </a:lnTo>
                  <a:lnTo>
                    <a:pt x="245172" y="440710"/>
                  </a:lnTo>
                  <a:lnTo>
                    <a:pt x="294207" y="440710"/>
                  </a:lnTo>
                  <a:lnTo>
                    <a:pt x="294207" y="882264"/>
                  </a:lnTo>
                  <a:lnTo>
                    <a:pt x="392276" y="882264"/>
                  </a:lnTo>
                  <a:lnTo>
                    <a:pt x="392276" y="192949"/>
                  </a:lnTo>
                  <a:lnTo>
                    <a:pt x="443762" y="406367"/>
                  </a:lnTo>
                  <a:lnTo>
                    <a:pt x="450006" y="420395"/>
                  </a:lnTo>
                  <a:lnTo>
                    <a:pt x="460618" y="432124"/>
                  </a:lnTo>
                  <a:lnTo>
                    <a:pt x="474447" y="440173"/>
                  </a:lnTo>
                  <a:lnTo>
                    <a:pt x="490345" y="443163"/>
                  </a:lnTo>
                  <a:lnTo>
                    <a:pt x="509384" y="439292"/>
                  </a:lnTo>
                  <a:lnTo>
                    <a:pt x="524976" y="428751"/>
                  </a:lnTo>
                  <a:lnTo>
                    <a:pt x="535510" y="413151"/>
                  </a:lnTo>
                  <a:lnTo>
                    <a:pt x="539380" y="389195"/>
                  </a:lnTo>
                  <a:lnTo>
                    <a:pt x="536928" y="381836"/>
                  </a:lnTo>
                  <a:lnTo>
                    <a:pt x="465981" y="82599"/>
                  </a:lnTo>
                  <a:lnTo>
                    <a:pt x="430584" y="45880"/>
                  </a:lnTo>
                  <a:lnTo>
                    <a:pt x="379098" y="19126"/>
                  </a:lnTo>
                  <a:lnTo>
                    <a:pt x="350597" y="8969"/>
                  </a:lnTo>
                  <a:lnTo>
                    <a:pt x="289916" y="0"/>
                  </a:lnTo>
                  <a:close/>
                </a:path>
              </a:pathLst>
            </a:custGeom>
            <a:solidFill>
              <a:srgbClr val="85C9F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8575" rIns="0" bIns="0" rtlCol="0" vert="horz">
            <a:spAutoFit/>
          </a:bodyPr>
          <a:lstStyle/>
          <a:p>
            <a:pPr marL="168910">
              <a:lnSpc>
                <a:spcPct val="100000"/>
              </a:lnSpc>
              <a:spcBef>
                <a:spcPts val="225"/>
              </a:spcBef>
            </a:pPr>
            <a:fld id="{81D60167-4931-47E6-BA6A-407CBD079E47}" type="slidenum">
              <a:rPr dirty="0" spc="-50"/>
              <a:t>4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2769235" marR="5080" indent="-1485265">
              <a:lnSpc>
                <a:spcPts val="4970"/>
              </a:lnSpc>
              <a:spcBef>
                <a:spcPts val="120"/>
              </a:spcBef>
            </a:pPr>
            <a:r>
              <a:rPr dirty="0" sz="4000" spc="175"/>
              <a:t>H5N1</a:t>
            </a:r>
            <a:r>
              <a:rPr dirty="0" sz="4000" spc="-105"/>
              <a:t> </a:t>
            </a:r>
            <a:r>
              <a:rPr dirty="0" sz="4000" spc="110"/>
              <a:t>risk</a:t>
            </a:r>
            <a:r>
              <a:rPr dirty="0" sz="4000" spc="-100"/>
              <a:t> </a:t>
            </a:r>
            <a:r>
              <a:rPr dirty="0" sz="4000"/>
              <a:t>for</a:t>
            </a:r>
            <a:r>
              <a:rPr dirty="0" sz="4000" spc="-100"/>
              <a:t> </a:t>
            </a:r>
            <a:r>
              <a:rPr dirty="0" sz="4000" spc="50"/>
              <a:t>the</a:t>
            </a:r>
            <a:r>
              <a:rPr dirty="0" sz="4000" spc="-100"/>
              <a:t> </a:t>
            </a:r>
            <a:r>
              <a:rPr dirty="0" sz="4000" spc="285"/>
              <a:t>US</a:t>
            </a:r>
            <a:r>
              <a:rPr dirty="0" sz="4000" spc="-90"/>
              <a:t> </a:t>
            </a:r>
            <a:r>
              <a:rPr dirty="0" sz="4000" spc="60">
                <a:solidFill>
                  <a:srgbClr val="7BCC99"/>
                </a:solidFill>
              </a:rPr>
              <a:t>general</a:t>
            </a:r>
            <a:r>
              <a:rPr dirty="0" sz="4000" spc="-85">
                <a:solidFill>
                  <a:srgbClr val="7BCC99"/>
                </a:solidFill>
              </a:rPr>
              <a:t> </a:t>
            </a:r>
            <a:r>
              <a:rPr dirty="0" sz="4000" spc="150">
                <a:solidFill>
                  <a:srgbClr val="7BCC99"/>
                </a:solidFill>
              </a:rPr>
              <a:t>public </a:t>
            </a:r>
            <a:r>
              <a:rPr dirty="0" sz="4000" spc="130"/>
              <a:t>continues</a:t>
            </a:r>
            <a:r>
              <a:rPr dirty="0" sz="4000" spc="-95"/>
              <a:t> </a:t>
            </a:r>
            <a:r>
              <a:rPr dirty="0" sz="4000"/>
              <a:t>to</a:t>
            </a:r>
            <a:r>
              <a:rPr dirty="0" sz="4000" spc="-85"/>
              <a:t> </a:t>
            </a:r>
            <a:r>
              <a:rPr dirty="0" sz="4000" spc="120"/>
              <a:t>be</a:t>
            </a:r>
            <a:r>
              <a:rPr dirty="0" sz="4000" spc="-55"/>
              <a:t> </a:t>
            </a:r>
            <a:r>
              <a:rPr dirty="0" sz="4800" spc="114" b="1">
                <a:solidFill>
                  <a:srgbClr val="7BCC99"/>
                </a:solidFill>
                <a:latin typeface="Calibri"/>
                <a:cs typeface="Calibri"/>
              </a:rPr>
              <a:t>low</a:t>
            </a:r>
            <a:r>
              <a:rPr dirty="0" sz="4000" spc="114"/>
              <a:t>.</a:t>
            </a:r>
            <a:endParaRPr sz="400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1188719" y="1825751"/>
            <a:ext cx="9356090" cy="1256030"/>
            <a:chOff x="1188719" y="1825751"/>
            <a:chExt cx="9356090" cy="1256030"/>
          </a:xfrm>
        </p:grpSpPr>
        <p:sp>
          <p:nvSpPr>
            <p:cNvPr id="4" name="object 4" descr=""/>
            <p:cNvSpPr/>
            <p:nvPr/>
          </p:nvSpPr>
          <p:spPr>
            <a:xfrm>
              <a:off x="1188719" y="1825751"/>
              <a:ext cx="9356090" cy="1256030"/>
            </a:xfrm>
            <a:custGeom>
              <a:avLst/>
              <a:gdLst/>
              <a:ahLst/>
              <a:cxnLst/>
              <a:rect l="l" t="t" r="r" b="b"/>
              <a:pathLst>
                <a:path w="9356090" h="1256030">
                  <a:moveTo>
                    <a:pt x="9230233" y="0"/>
                  </a:moveTo>
                  <a:lnTo>
                    <a:pt x="125603" y="0"/>
                  </a:lnTo>
                  <a:lnTo>
                    <a:pt x="76707" y="9874"/>
                  </a:lnTo>
                  <a:lnTo>
                    <a:pt x="36783" y="36798"/>
                  </a:lnTo>
                  <a:lnTo>
                    <a:pt x="9868" y="76723"/>
                  </a:lnTo>
                  <a:lnTo>
                    <a:pt x="0" y="125602"/>
                  </a:lnTo>
                  <a:lnTo>
                    <a:pt x="0" y="1130173"/>
                  </a:lnTo>
                  <a:lnTo>
                    <a:pt x="9868" y="1179052"/>
                  </a:lnTo>
                  <a:lnTo>
                    <a:pt x="36783" y="1218977"/>
                  </a:lnTo>
                  <a:lnTo>
                    <a:pt x="76707" y="1245901"/>
                  </a:lnTo>
                  <a:lnTo>
                    <a:pt x="125603" y="1255776"/>
                  </a:lnTo>
                  <a:lnTo>
                    <a:pt x="9230233" y="1255776"/>
                  </a:lnTo>
                  <a:lnTo>
                    <a:pt x="9279112" y="1245901"/>
                  </a:lnTo>
                  <a:lnTo>
                    <a:pt x="9319037" y="1218977"/>
                  </a:lnTo>
                  <a:lnTo>
                    <a:pt x="9345961" y="1179052"/>
                  </a:lnTo>
                  <a:lnTo>
                    <a:pt x="9355836" y="1130173"/>
                  </a:lnTo>
                  <a:lnTo>
                    <a:pt x="9355836" y="125602"/>
                  </a:lnTo>
                  <a:lnTo>
                    <a:pt x="9345961" y="76723"/>
                  </a:lnTo>
                  <a:lnTo>
                    <a:pt x="9319037" y="36798"/>
                  </a:lnTo>
                  <a:lnTo>
                    <a:pt x="9279112" y="9874"/>
                  </a:lnTo>
                  <a:lnTo>
                    <a:pt x="9230233" y="0"/>
                  </a:lnTo>
                  <a:close/>
                </a:path>
              </a:pathLst>
            </a:custGeom>
            <a:solidFill>
              <a:srgbClr val="CED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566621" y="2080399"/>
              <a:ext cx="677545" cy="749300"/>
            </a:xfrm>
            <a:custGeom>
              <a:avLst/>
              <a:gdLst/>
              <a:ahLst/>
              <a:cxnLst/>
              <a:rect l="l" t="t" r="r" b="b"/>
              <a:pathLst>
                <a:path w="677544" h="749300">
                  <a:moveTo>
                    <a:pt x="545261" y="292100"/>
                  </a:moveTo>
                  <a:lnTo>
                    <a:pt x="529259" y="307174"/>
                  </a:lnTo>
                  <a:lnTo>
                    <a:pt x="523608" y="307174"/>
                  </a:lnTo>
                  <a:lnTo>
                    <a:pt x="519836" y="304355"/>
                  </a:lnTo>
                  <a:lnTo>
                    <a:pt x="498182" y="282676"/>
                  </a:lnTo>
                  <a:lnTo>
                    <a:pt x="472744" y="308127"/>
                  </a:lnTo>
                  <a:lnTo>
                    <a:pt x="467093" y="308127"/>
                  </a:lnTo>
                  <a:lnTo>
                    <a:pt x="444500" y="285508"/>
                  </a:lnTo>
                  <a:lnTo>
                    <a:pt x="429742" y="312610"/>
                  </a:lnTo>
                  <a:lnTo>
                    <a:pt x="407657" y="332740"/>
                  </a:lnTo>
                  <a:lnTo>
                    <a:pt x="379742" y="345262"/>
                  </a:lnTo>
                  <a:lnTo>
                    <a:pt x="347497" y="349580"/>
                  </a:lnTo>
                  <a:lnTo>
                    <a:pt x="331241" y="346887"/>
                  </a:lnTo>
                  <a:lnTo>
                    <a:pt x="317004" y="339331"/>
                  </a:lnTo>
                  <a:lnTo>
                    <a:pt x="305777" y="327723"/>
                  </a:lnTo>
                  <a:lnTo>
                    <a:pt x="298526" y="312826"/>
                  </a:lnTo>
                  <a:lnTo>
                    <a:pt x="296341" y="296430"/>
                  </a:lnTo>
                  <a:lnTo>
                    <a:pt x="299351" y="280555"/>
                  </a:lnTo>
                  <a:lnTo>
                    <a:pt x="307136" y="266458"/>
                  </a:lnTo>
                  <a:lnTo>
                    <a:pt x="319239" y="255358"/>
                  </a:lnTo>
                  <a:lnTo>
                    <a:pt x="324891" y="251587"/>
                  </a:lnTo>
                  <a:lnTo>
                    <a:pt x="355460" y="218770"/>
                  </a:lnTo>
                  <a:lnTo>
                    <a:pt x="371627" y="178447"/>
                  </a:lnTo>
                  <a:lnTo>
                    <a:pt x="372440" y="135115"/>
                  </a:lnTo>
                  <a:lnTo>
                    <a:pt x="356920" y="93281"/>
                  </a:lnTo>
                  <a:lnTo>
                    <a:pt x="334187" y="63093"/>
                  </a:lnTo>
                  <a:lnTo>
                    <a:pt x="303212" y="43065"/>
                  </a:lnTo>
                  <a:lnTo>
                    <a:pt x="266153" y="32524"/>
                  </a:lnTo>
                  <a:lnTo>
                    <a:pt x="225171" y="30835"/>
                  </a:lnTo>
                  <a:lnTo>
                    <a:pt x="182410" y="37325"/>
                  </a:lnTo>
                  <a:lnTo>
                    <a:pt x="140030" y="51333"/>
                  </a:lnTo>
                  <a:lnTo>
                    <a:pt x="100190" y="72212"/>
                  </a:lnTo>
                  <a:lnTo>
                    <a:pt x="65036" y="99288"/>
                  </a:lnTo>
                  <a:lnTo>
                    <a:pt x="36728" y="131914"/>
                  </a:lnTo>
                  <a:lnTo>
                    <a:pt x="10350" y="184683"/>
                  </a:lnTo>
                  <a:lnTo>
                    <a:pt x="11303" y="188455"/>
                  </a:lnTo>
                  <a:lnTo>
                    <a:pt x="15062" y="192227"/>
                  </a:lnTo>
                  <a:lnTo>
                    <a:pt x="18834" y="193167"/>
                  </a:lnTo>
                  <a:lnTo>
                    <a:pt x="45643" y="178587"/>
                  </a:lnTo>
                  <a:lnTo>
                    <a:pt x="70866" y="168897"/>
                  </a:lnTo>
                  <a:lnTo>
                    <a:pt x="97142" y="162394"/>
                  </a:lnTo>
                  <a:lnTo>
                    <a:pt x="124307" y="159245"/>
                  </a:lnTo>
                  <a:lnTo>
                    <a:pt x="84353" y="185204"/>
                  </a:lnTo>
                  <a:lnTo>
                    <a:pt x="51206" y="218490"/>
                  </a:lnTo>
                  <a:lnTo>
                    <a:pt x="25641" y="257962"/>
                  </a:lnTo>
                  <a:lnTo>
                    <a:pt x="8470" y="302463"/>
                  </a:lnTo>
                  <a:lnTo>
                    <a:pt x="2819" y="329907"/>
                  </a:lnTo>
                  <a:lnTo>
                    <a:pt x="0" y="360883"/>
                  </a:lnTo>
                  <a:lnTo>
                    <a:pt x="1879" y="364655"/>
                  </a:lnTo>
                  <a:lnTo>
                    <a:pt x="7531" y="366547"/>
                  </a:lnTo>
                  <a:lnTo>
                    <a:pt x="11303" y="365594"/>
                  </a:lnTo>
                  <a:lnTo>
                    <a:pt x="32893" y="343077"/>
                  </a:lnTo>
                  <a:lnTo>
                    <a:pt x="55092" y="325081"/>
                  </a:lnTo>
                  <a:lnTo>
                    <a:pt x="79400" y="309918"/>
                  </a:lnTo>
                  <a:lnTo>
                    <a:pt x="105473" y="297751"/>
                  </a:lnTo>
                  <a:lnTo>
                    <a:pt x="75336" y="343484"/>
                  </a:lnTo>
                  <a:lnTo>
                    <a:pt x="57200" y="394335"/>
                  </a:lnTo>
                  <a:lnTo>
                    <a:pt x="51435" y="448017"/>
                  </a:lnTo>
                  <a:lnTo>
                    <a:pt x="59321" y="505053"/>
                  </a:lnTo>
                  <a:lnTo>
                    <a:pt x="62153" y="507885"/>
                  </a:lnTo>
                  <a:lnTo>
                    <a:pt x="71564" y="506933"/>
                  </a:lnTo>
                  <a:lnTo>
                    <a:pt x="72504" y="503174"/>
                  </a:lnTo>
                  <a:lnTo>
                    <a:pt x="89573" y="472782"/>
                  </a:lnTo>
                  <a:lnTo>
                    <a:pt x="110185" y="443801"/>
                  </a:lnTo>
                  <a:lnTo>
                    <a:pt x="118364" y="475792"/>
                  </a:lnTo>
                  <a:lnTo>
                    <a:pt x="137490" y="511771"/>
                  </a:lnTo>
                  <a:lnTo>
                    <a:pt x="159448" y="544372"/>
                  </a:lnTo>
                  <a:lnTo>
                    <a:pt x="176098" y="566305"/>
                  </a:lnTo>
                  <a:lnTo>
                    <a:pt x="177038" y="565353"/>
                  </a:lnTo>
                  <a:lnTo>
                    <a:pt x="199199" y="585533"/>
                  </a:lnTo>
                  <a:lnTo>
                    <a:pt x="226479" y="601637"/>
                  </a:lnTo>
                  <a:lnTo>
                    <a:pt x="259410" y="612800"/>
                  </a:lnTo>
                  <a:lnTo>
                    <a:pt x="298526" y="618121"/>
                  </a:lnTo>
                  <a:lnTo>
                    <a:pt x="298526" y="673722"/>
                  </a:lnTo>
                  <a:lnTo>
                    <a:pt x="291211" y="675208"/>
                  </a:lnTo>
                  <a:lnTo>
                    <a:pt x="285229" y="679259"/>
                  </a:lnTo>
                  <a:lnTo>
                    <a:pt x="281178" y="685241"/>
                  </a:lnTo>
                  <a:lnTo>
                    <a:pt x="279692" y="692569"/>
                  </a:lnTo>
                  <a:lnTo>
                    <a:pt x="281178" y="699884"/>
                  </a:lnTo>
                  <a:lnTo>
                    <a:pt x="285229" y="705866"/>
                  </a:lnTo>
                  <a:lnTo>
                    <a:pt x="291211" y="709917"/>
                  </a:lnTo>
                  <a:lnTo>
                    <a:pt x="298526" y="711403"/>
                  </a:lnTo>
                  <a:lnTo>
                    <a:pt x="309829" y="711403"/>
                  </a:lnTo>
                  <a:lnTo>
                    <a:pt x="345617" y="747217"/>
                  </a:lnTo>
                  <a:lnTo>
                    <a:pt x="350329" y="749096"/>
                  </a:lnTo>
                  <a:lnTo>
                    <a:pt x="359740" y="749096"/>
                  </a:lnTo>
                  <a:lnTo>
                    <a:pt x="364451" y="747217"/>
                  </a:lnTo>
                  <a:lnTo>
                    <a:pt x="371983" y="739673"/>
                  </a:lnTo>
                  <a:lnTo>
                    <a:pt x="373862" y="734961"/>
                  </a:lnTo>
                  <a:lnTo>
                    <a:pt x="373862" y="725538"/>
                  </a:lnTo>
                  <a:lnTo>
                    <a:pt x="371983" y="720826"/>
                  </a:lnTo>
                  <a:lnTo>
                    <a:pt x="362572" y="711403"/>
                  </a:lnTo>
                  <a:lnTo>
                    <a:pt x="385165" y="711403"/>
                  </a:lnTo>
                  <a:lnTo>
                    <a:pt x="392480" y="709917"/>
                  </a:lnTo>
                  <a:lnTo>
                    <a:pt x="398475" y="705866"/>
                  </a:lnTo>
                  <a:lnTo>
                    <a:pt x="402513" y="699884"/>
                  </a:lnTo>
                  <a:lnTo>
                    <a:pt x="403999" y="692569"/>
                  </a:lnTo>
                  <a:lnTo>
                    <a:pt x="402513" y="685241"/>
                  </a:lnTo>
                  <a:lnTo>
                    <a:pt x="398475" y="679259"/>
                  </a:lnTo>
                  <a:lnTo>
                    <a:pt x="392480" y="675208"/>
                  </a:lnTo>
                  <a:lnTo>
                    <a:pt x="385165" y="673722"/>
                  </a:lnTo>
                  <a:lnTo>
                    <a:pt x="338086" y="673722"/>
                  </a:lnTo>
                  <a:lnTo>
                    <a:pt x="338086" y="617181"/>
                  </a:lnTo>
                  <a:lnTo>
                    <a:pt x="375754" y="612470"/>
                  </a:lnTo>
                  <a:lnTo>
                    <a:pt x="375754" y="636028"/>
                  </a:lnTo>
                  <a:lnTo>
                    <a:pt x="368439" y="637514"/>
                  </a:lnTo>
                  <a:lnTo>
                    <a:pt x="362445" y="641565"/>
                  </a:lnTo>
                  <a:lnTo>
                    <a:pt x="358406" y="647560"/>
                  </a:lnTo>
                  <a:lnTo>
                    <a:pt x="356920" y="654875"/>
                  </a:lnTo>
                  <a:lnTo>
                    <a:pt x="385165" y="654875"/>
                  </a:lnTo>
                  <a:lnTo>
                    <a:pt x="394258" y="656069"/>
                  </a:lnTo>
                  <a:lnTo>
                    <a:pt x="422363" y="688911"/>
                  </a:lnTo>
                  <a:lnTo>
                    <a:pt x="422338" y="697941"/>
                  </a:lnTo>
                  <a:lnTo>
                    <a:pt x="420014" y="706691"/>
                  </a:lnTo>
                  <a:lnTo>
                    <a:pt x="427545" y="711403"/>
                  </a:lnTo>
                  <a:lnTo>
                    <a:pt x="436968" y="711403"/>
                  </a:lnTo>
                  <a:lnTo>
                    <a:pt x="441667" y="709523"/>
                  </a:lnTo>
                  <a:lnTo>
                    <a:pt x="449211" y="701979"/>
                  </a:lnTo>
                  <a:lnTo>
                    <a:pt x="451091" y="697268"/>
                  </a:lnTo>
                  <a:lnTo>
                    <a:pt x="451091" y="687857"/>
                  </a:lnTo>
                  <a:lnTo>
                    <a:pt x="449211" y="683145"/>
                  </a:lnTo>
                  <a:lnTo>
                    <a:pt x="439788" y="673722"/>
                  </a:lnTo>
                  <a:lnTo>
                    <a:pt x="460502" y="673722"/>
                  </a:lnTo>
                  <a:lnTo>
                    <a:pt x="467817" y="672236"/>
                  </a:lnTo>
                  <a:lnTo>
                    <a:pt x="473811" y="668185"/>
                  </a:lnTo>
                  <a:lnTo>
                    <a:pt x="477850" y="662190"/>
                  </a:lnTo>
                  <a:lnTo>
                    <a:pt x="479336" y="654875"/>
                  </a:lnTo>
                  <a:lnTo>
                    <a:pt x="477850" y="647560"/>
                  </a:lnTo>
                  <a:lnTo>
                    <a:pt x="473811" y="641565"/>
                  </a:lnTo>
                  <a:lnTo>
                    <a:pt x="467817" y="637514"/>
                  </a:lnTo>
                  <a:lnTo>
                    <a:pt x="460502" y="636028"/>
                  </a:lnTo>
                  <a:lnTo>
                    <a:pt x="413423" y="636028"/>
                  </a:lnTo>
                  <a:lnTo>
                    <a:pt x="413423" y="598335"/>
                  </a:lnTo>
                  <a:lnTo>
                    <a:pt x="457873" y="571360"/>
                  </a:lnTo>
                  <a:lnTo>
                    <a:pt x="494411" y="535660"/>
                  </a:lnTo>
                  <a:lnTo>
                    <a:pt x="521906" y="492912"/>
                  </a:lnTo>
                  <a:lnTo>
                    <a:pt x="539242" y="444766"/>
                  </a:lnTo>
                  <a:lnTo>
                    <a:pt x="545261" y="392925"/>
                  </a:lnTo>
                  <a:lnTo>
                    <a:pt x="545261" y="292100"/>
                  </a:lnTo>
                  <a:close/>
                </a:path>
                <a:path w="677544" h="749300">
                  <a:moveTo>
                    <a:pt x="677113" y="189395"/>
                  </a:moveTo>
                  <a:lnTo>
                    <a:pt x="665810" y="173697"/>
                  </a:lnTo>
                  <a:lnTo>
                    <a:pt x="653097" y="159245"/>
                  </a:lnTo>
                  <a:lnTo>
                    <a:pt x="638962" y="146202"/>
                  </a:lnTo>
                  <a:lnTo>
                    <a:pt x="623430" y="134747"/>
                  </a:lnTo>
                  <a:lnTo>
                    <a:pt x="619721" y="121551"/>
                  </a:lnTo>
                  <a:lnTo>
                    <a:pt x="614248" y="109067"/>
                  </a:lnTo>
                  <a:lnTo>
                    <a:pt x="607009" y="97650"/>
                  </a:lnTo>
                  <a:lnTo>
                    <a:pt x="598004" y="87630"/>
                  </a:lnTo>
                  <a:lnTo>
                    <a:pt x="591324" y="66649"/>
                  </a:lnTo>
                  <a:lnTo>
                    <a:pt x="572312" y="26809"/>
                  </a:lnTo>
                  <a:lnTo>
                    <a:pt x="544169" y="266"/>
                  </a:lnTo>
                  <a:lnTo>
                    <a:pt x="537730" y="1892"/>
                  </a:lnTo>
                  <a:lnTo>
                    <a:pt x="532130" y="5524"/>
                  </a:lnTo>
                  <a:lnTo>
                    <a:pt x="528193" y="10490"/>
                  </a:lnTo>
                  <a:lnTo>
                    <a:pt x="526211" y="16332"/>
                  </a:lnTo>
                  <a:lnTo>
                    <a:pt x="526427" y="22618"/>
                  </a:lnTo>
                  <a:lnTo>
                    <a:pt x="515124" y="9423"/>
                  </a:lnTo>
                  <a:lnTo>
                    <a:pt x="511365" y="5651"/>
                  </a:lnTo>
                  <a:lnTo>
                    <a:pt x="504990" y="1409"/>
                  </a:lnTo>
                  <a:lnTo>
                    <a:pt x="497827" y="0"/>
                  </a:lnTo>
                  <a:lnTo>
                    <a:pt x="490829" y="1409"/>
                  </a:lnTo>
                  <a:lnTo>
                    <a:pt x="484987" y="5651"/>
                  </a:lnTo>
                  <a:lnTo>
                    <a:pt x="480758" y="12026"/>
                  </a:lnTo>
                  <a:lnTo>
                    <a:pt x="479336" y="19202"/>
                  </a:lnTo>
                  <a:lnTo>
                    <a:pt x="480758" y="26200"/>
                  </a:lnTo>
                  <a:lnTo>
                    <a:pt x="484987" y="32042"/>
                  </a:lnTo>
                  <a:lnTo>
                    <a:pt x="488759" y="34861"/>
                  </a:lnTo>
                  <a:lnTo>
                    <a:pt x="466382" y="23342"/>
                  </a:lnTo>
                  <a:lnTo>
                    <a:pt x="458622" y="19786"/>
                  </a:lnTo>
                  <a:lnTo>
                    <a:pt x="451358" y="18491"/>
                  </a:lnTo>
                  <a:lnTo>
                    <a:pt x="444258" y="20027"/>
                  </a:lnTo>
                  <a:lnTo>
                    <a:pt x="438226" y="24028"/>
                  </a:lnTo>
                  <a:lnTo>
                    <a:pt x="434136" y="30149"/>
                  </a:lnTo>
                  <a:lnTo>
                    <a:pt x="432841" y="37426"/>
                  </a:lnTo>
                  <a:lnTo>
                    <a:pt x="434378" y="44526"/>
                  </a:lnTo>
                  <a:lnTo>
                    <a:pt x="438378" y="50558"/>
                  </a:lnTo>
                  <a:lnTo>
                    <a:pt x="444500" y="54648"/>
                  </a:lnTo>
                  <a:lnTo>
                    <a:pt x="452031" y="58420"/>
                  </a:lnTo>
                  <a:lnTo>
                    <a:pt x="437781" y="56769"/>
                  </a:lnTo>
                  <a:lnTo>
                    <a:pt x="403999" y="75387"/>
                  </a:lnTo>
                  <a:lnTo>
                    <a:pt x="405485" y="82702"/>
                  </a:lnTo>
                  <a:lnTo>
                    <a:pt x="409536" y="88696"/>
                  </a:lnTo>
                  <a:lnTo>
                    <a:pt x="415518" y="92735"/>
                  </a:lnTo>
                  <a:lnTo>
                    <a:pt x="422833" y="94234"/>
                  </a:lnTo>
                  <a:lnTo>
                    <a:pt x="432727" y="94564"/>
                  </a:lnTo>
                  <a:lnTo>
                    <a:pt x="452501" y="97015"/>
                  </a:lnTo>
                  <a:lnTo>
                    <a:pt x="462394" y="98945"/>
                  </a:lnTo>
                  <a:lnTo>
                    <a:pt x="452132" y="117551"/>
                  </a:lnTo>
                  <a:lnTo>
                    <a:pt x="446735" y="137566"/>
                  </a:lnTo>
                  <a:lnTo>
                    <a:pt x="446100" y="158305"/>
                  </a:lnTo>
                  <a:lnTo>
                    <a:pt x="450151" y="179031"/>
                  </a:lnTo>
                  <a:lnTo>
                    <a:pt x="450151" y="259118"/>
                  </a:lnTo>
                  <a:lnTo>
                    <a:pt x="449211" y="263829"/>
                  </a:lnTo>
                  <a:lnTo>
                    <a:pt x="468985" y="283616"/>
                  </a:lnTo>
                  <a:lnTo>
                    <a:pt x="494411" y="258178"/>
                  </a:lnTo>
                  <a:lnTo>
                    <a:pt x="500062" y="258178"/>
                  </a:lnTo>
                  <a:lnTo>
                    <a:pt x="525487" y="283616"/>
                  </a:lnTo>
                  <a:lnTo>
                    <a:pt x="544322" y="264782"/>
                  </a:lnTo>
                  <a:lnTo>
                    <a:pt x="544322" y="240284"/>
                  </a:lnTo>
                  <a:lnTo>
                    <a:pt x="555625" y="238391"/>
                  </a:lnTo>
                  <a:lnTo>
                    <a:pt x="560336" y="236512"/>
                  </a:lnTo>
                  <a:lnTo>
                    <a:pt x="563156" y="236512"/>
                  </a:lnTo>
                  <a:lnTo>
                    <a:pt x="563156" y="255358"/>
                  </a:lnTo>
                  <a:lnTo>
                    <a:pt x="564642" y="262674"/>
                  </a:lnTo>
                  <a:lnTo>
                    <a:pt x="568693" y="268668"/>
                  </a:lnTo>
                  <a:lnTo>
                    <a:pt x="574675" y="272707"/>
                  </a:lnTo>
                  <a:lnTo>
                    <a:pt x="581990" y="274205"/>
                  </a:lnTo>
                  <a:lnTo>
                    <a:pt x="589305" y="272707"/>
                  </a:lnTo>
                  <a:lnTo>
                    <a:pt x="595299" y="268668"/>
                  </a:lnTo>
                  <a:lnTo>
                    <a:pt x="599338" y="262674"/>
                  </a:lnTo>
                  <a:lnTo>
                    <a:pt x="600824" y="255358"/>
                  </a:lnTo>
                  <a:lnTo>
                    <a:pt x="600824" y="212013"/>
                  </a:lnTo>
                  <a:lnTo>
                    <a:pt x="605434" y="206883"/>
                  </a:lnTo>
                  <a:lnTo>
                    <a:pt x="609422" y="201409"/>
                  </a:lnTo>
                  <a:lnTo>
                    <a:pt x="615899" y="189395"/>
                  </a:lnTo>
                  <a:lnTo>
                    <a:pt x="677113" y="189395"/>
                  </a:lnTo>
                  <a:close/>
                </a:path>
              </a:pathLst>
            </a:custGeom>
            <a:solidFill>
              <a:srgbClr val="D1424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2758185" y="1925218"/>
            <a:ext cx="7181215" cy="1013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3700"/>
              </a:lnSpc>
              <a:spcBef>
                <a:spcPts val="100"/>
              </a:spcBef>
            </a:pPr>
            <a:r>
              <a:rPr dirty="0" sz="1900">
                <a:solidFill>
                  <a:srgbClr val="044266"/>
                </a:solidFill>
                <a:latin typeface="Arial"/>
                <a:cs typeface="Arial"/>
              </a:rPr>
              <a:t>Persons</a:t>
            </a:r>
            <a:r>
              <a:rPr dirty="0" sz="1900" spc="114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 spc="60">
                <a:solidFill>
                  <a:srgbClr val="044266"/>
                </a:solidFill>
                <a:latin typeface="Arial"/>
                <a:cs typeface="Arial"/>
              </a:rPr>
              <a:t>at</a:t>
            </a:r>
            <a:r>
              <a:rPr dirty="0" sz="1900" spc="9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044266"/>
                </a:solidFill>
                <a:latin typeface="Arial"/>
                <a:cs typeface="Arial"/>
              </a:rPr>
              <a:t>greater</a:t>
            </a:r>
            <a:r>
              <a:rPr dirty="0" sz="1900" spc="7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044266"/>
                </a:solidFill>
                <a:latin typeface="Arial"/>
                <a:cs typeface="Arial"/>
              </a:rPr>
              <a:t>risk</a:t>
            </a:r>
            <a:r>
              <a:rPr dirty="0" sz="1900" spc="114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 spc="95">
                <a:solidFill>
                  <a:srgbClr val="044266"/>
                </a:solidFill>
                <a:latin typeface="Arial"/>
                <a:cs typeface="Arial"/>
              </a:rPr>
              <a:t>of</a:t>
            </a:r>
            <a:r>
              <a:rPr dirty="0" sz="1900" spc="9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044266"/>
                </a:solidFill>
                <a:latin typeface="Arial"/>
                <a:cs typeface="Arial"/>
              </a:rPr>
              <a:t>infection:</a:t>
            </a:r>
            <a:r>
              <a:rPr dirty="0" sz="1900" spc="114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 spc="-170">
                <a:solidFill>
                  <a:srgbClr val="044266"/>
                </a:solidFill>
                <a:latin typeface="Arial Black"/>
                <a:cs typeface="Arial Black"/>
              </a:rPr>
              <a:t>close</a:t>
            </a:r>
            <a:r>
              <a:rPr dirty="0" sz="1900" spc="10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1900" spc="95">
                <a:solidFill>
                  <a:srgbClr val="044266"/>
                </a:solidFill>
                <a:latin typeface="Arial"/>
                <a:cs typeface="Arial"/>
              </a:rPr>
              <a:t>or </a:t>
            </a:r>
            <a:r>
              <a:rPr dirty="0" sz="1900" spc="-10">
                <a:solidFill>
                  <a:srgbClr val="044266"/>
                </a:solidFill>
                <a:latin typeface="Arial Black"/>
                <a:cs typeface="Arial Black"/>
              </a:rPr>
              <a:t>prolonged</a:t>
            </a:r>
            <a:r>
              <a:rPr dirty="0" sz="1900" spc="-10">
                <a:solidFill>
                  <a:srgbClr val="044266"/>
                </a:solidFill>
                <a:latin typeface="Arial"/>
                <a:cs typeface="Arial"/>
              </a:rPr>
              <a:t>, </a:t>
            </a:r>
            <a:r>
              <a:rPr dirty="0" sz="1900" spc="-90">
                <a:solidFill>
                  <a:srgbClr val="044266"/>
                </a:solidFill>
                <a:latin typeface="Arial Black"/>
                <a:cs typeface="Arial Black"/>
              </a:rPr>
              <a:t>unprotected</a:t>
            </a:r>
            <a:r>
              <a:rPr dirty="0" sz="1900" spc="-65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1900" spc="-135">
                <a:solidFill>
                  <a:srgbClr val="044266"/>
                </a:solidFill>
                <a:latin typeface="Arial Black"/>
                <a:cs typeface="Arial Black"/>
              </a:rPr>
              <a:t>exposures</a:t>
            </a:r>
            <a:r>
              <a:rPr dirty="0" sz="1900" spc="-70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1900" spc="110">
                <a:solidFill>
                  <a:srgbClr val="044266"/>
                </a:solidFill>
                <a:latin typeface="Arial"/>
                <a:cs typeface="Arial"/>
              </a:rPr>
              <a:t>to</a:t>
            </a:r>
            <a:r>
              <a:rPr dirty="0" sz="1900" spc="3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 spc="50">
                <a:solidFill>
                  <a:srgbClr val="044266"/>
                </a:solidFill>
                <a:latin typeface="Arial"/>
                <a:cs typeface="Arial"/>
              </a:rPr>
              <a:t>infected</a:t>
            </a:r>
            <a:r>
              <a:rPr dirty="0" sz="1900" spc="2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 spc="50">
                <a:solidFill>
                  <a:srgbClr val="044266"/>
                </a:solidFill>
                <a:latin typeface="Arial"/>
                <a:cs typeface="Arial"/>
              </a:rPr>
              <a:t>birds</a:t>
            </a:r>
            <a:r>
              <a:rPr dirty="0" sz="1900" spc="3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 spc="95">
                <a:solidFill>
                  <a:srgbClr val="044266"/>
                </a:solidFill>
                <a:latin typeface="Arial"/>
                <a:cs typeface="Arial"/>
              </a:rPr>
              <a:t>or</a:t>
            </a:r>
            <a:r>
              <a:rPr dirty="0" sz="1900" spc="3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044266"/>
                </a:solidFill>
                <a:latin typeface="Arial"/>
                <a:cs typeface="Arial"/>
              </a:rPr>
              <a:t>animals</a:t>
            </a:r>
            <a:r>
              <a:rPr dirty="0" sz="1900" spc="3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 spc="-10">
                <a:solidFill>
                  <a:srgbClr val="044266"/>
                </a:solidFill>
                <a:latin typeface="Arial"/>
                <a:cs typeface="Arial"/>
              </a:rPr>
              <a:t>(including </a:t>
            </a:r>
            <a:r>
              <a:rPr dirty="0" sz="1900">
                <a:solidFill>
                  <a:srgbClr val="044266"/>
                </a:solidFill>
                <a:latin typeface="Arial"/>
                <a:cs typeface="Arial"/>
              </a:rPr>
              <a:t>livestock),</a:t>
            </a:r>
            <a:r>
              <a:rPr dirty="0" sz="1900" spc="4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 spc="95">
                <a:solidFill>
                  <a:srgbClr val="044266"/>
                </a:solidFill>
                <a:latin typeface="Arial"/>
                <a:cs typeface="Arial"/>
              </a:rPr>
              <a:t>or</a:t>
            </a:r>
            <a:r>
              <a:rPr dirty="0" sz="1900" spc="1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 spc="110">
                <a:solidFill>
                  <a:srgbClr val="044266"/>
                </a:solidFill>
                <a:latin typeface="Arial"/>
                <a:cs typeface="Arial"/>
              </a:rPr>
              <a:t>to</a:t>
            </a:r>
            <a:r>
              <a:rPr dirty="0" sz="1900" spc="3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 spc="-90">
                <a:solidFill>
                  <a:srgbClr val="044266"/>
                </a:solidFill>
                <a:latin typeface="Arial Black"/>
                <a:cs typeface="Arial Black"/>
              </a:rPr>
              <a:t>environments</a:t>
            </a:r>
            <a:r>
              <a:rPr dirty="0" sz="1900" spc="-75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1900" spc="-90">
                <a:solidFill>
                  <a:srgbClr val="044266"/>
                </a:solidFill>
                <a:latin typeface="Arial Black"/>
                <a:cs typeface="Arial Black"/>
              </a:rPr>
              <a:t>contaminated</a:t>
            </a:r>
            <a:r>
              <a:rPr dirty="0" sz="1900" spc="-50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1900">
                <a:solidFill>
                  <a:srgbClr val="044266"/>
                </a:solidFill>
                <a:latin typeface="Arial"/>
                <a:cs typeface="Arial"/>
              </a:rPr>
              <a:t>by</a:t>
            </a:r>
            <a:r>
              <a:rPr dirty="0" sz="1900" spc="2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044266"/>
                </a:solidFill>
                <a:latin typeface="Arial"/>
                <a:cs typeface="Arial"/>
              </a:rPr>
              <a:t>these</a:t>
            </a:r>
            <a:r>
              <a:rPr dirty="0" sz="1900" spc="1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 spc="-10">
                <a:solidFill>
                  <a:srgbClr val="044266"/>
                </a:solidFill>
                <a:latin typeface="Arial"/>
                <a:cs typeface="Arial"/>
              </a:rPr>
              <a:t>animals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1188719" y="3395471"/>
            <a:ext cx="9356090" cy="1254760"/>
            <a:chOff x="1188719" y="3395471"/>
            <a:chExt cx="9356090" cy="1254760"/>
          </a:xfrm>
        </p:grpSpPr>
        <p:sp>
          <p:nvSpPr>
            <p:cNvPr id="8" name="object 8" descr=""/>
            <p:cNvSpPr/>
            <p:nvPr/>
          </p:nvSpPr>
          <p:spPr>
            <a:xfrm>
              <a:off x="1188719" y="3395471"/>
              <a:ext cx="9356090" cy="1254760"/>
            </a:xfrm>
            <a:custGeom>
              <a:avLst/>
              <a:gdLst/>
              <a:ahLst/>
              <a:cxnLst/>
              <a:rect l="l" t="t" r="r" b="b"/>
              <a:pathLst>
                <a:path w="9356090" h="1254760">
                  <a:moveTo>
                    <a:pt x="9230360" y="0"/>
                  </a:moveTo>
                  <a:lnTo>
                    <a:pt x="125476" y="0"/>
                  </a:lnTo>
                  <a:lnTo>
                    <a:pt x="76627" y="9854"/>
                  </a:lnTo>
                  <a:lnTo>
                    <a:pt x="36744" y="36734"/>
                  </a:lnTo>
                  <a:lnTo>
                    <a:pt x="9857" y="76616"/>
                  </a:lnTo>
                  <a:lnTo>
                    <a:pt x="0" y="125475"/>
                  </a:lnTo>
                  <a:lnTo>
                    <a:pt x="0" y="1128776"/>
                  </a:lnTo>
                  <a:lnTo>
                    <a:pt x="9857" y="1177635"/>
                  </a:lnTo>
                  <a:lnTo>
                    <a:pt x="36744" y="1217517"/>
                  </a:lnTo>
                  <a:lnTo>
                    <a:pt x="76627" y="1244397"/>
                  </a:lnTo>
                  <a:lnTo>
                    <a:pt x="125476" y="1254252"/>
                  </a:lnTo>
                  <a:lnTo>
                    <a:pt x="9230360" y="1254252"/>
                  </a:lnTo>
                  <a:lnTo>
                    <a:pt x="9279219" y="1244397"/>
                  </a:lnTo>
                  <a:lnTo>
                    <a:pt x="9319101" y="1217517"/>
                  </a:lnTo>
                  <a:lnTo>
                    <a:pt x="9345981" y="1177635"/>
                  </a:lnTo>
                  <a:lnTo>
                    <a:pt x="9355836" y="1128776"/>
                  </a:lnTo>
                  <a:lnTo>
                    <a:pt x="9355836" y="125475"/>
                  </a:lnTo>
                  <a:lnTo>
                    <a:pt x="9345981" y="76616"/>
                  </a:lnTo>
                  <a:lnTo>
                    <a:pt x="9319101" y="36734"/>
                  </a:lnTo>
                  <a:lnTo>
                    <a:pt x="9279219" y="9854"/>
                  </a:lnTo>
                  <a:lnTo>
                    <a:pt x="9230360" y="0"/>
                  </a:lnTo>
                  <a:close/>
                </a:path>
              </a:pathLst>
            </a:custGeom>
            <a:solidFill>
              <a:srgbClr val="CED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650428" y="3648239"/>
              <a:ext cx="527685" cy="754380"/>
            </a:xfrm>
            <a:custGeom>
              <a:avLst/>
              <a:gdLst/>
              <a:ahLst/>
              <a:cxnLst/>
              <a:rect l="l" t="t" r="r" b="b"/>
              <a:pathLst>
                <a:path w="527685" h="754379">
                  <a:moveTo>
                    <a:pt x="414375" y="301523"/>
                  </a:moveTo>
                  <a:lnTo>
                    <a:pt x="116776" y="301523"/>
                  </a:lnTo>
                  <a:lnTo>
                    <a:pt x="113017" y="305295"/>
                  </a:lnTo>
                  <a:lnTo>
                    <a:pt x="113017" y="310946"/>
                  </a:lnTo>
                  <a:lnTo>
                    <a:pt x="113017" y="448513"/>
                  </a:lnTo>
                  <a:lnTo>
                    <a:pt x="116776" y="452285"/>
                  </a:lnTo>
                  <a:lnTo>
                    <a:pt x="414375" y="452285"/>
                  </a:lnTo>
                  <a:lnTo>
                    <a:pt x="414375" y="301523"/>
                  </a:lnTo>
                  <a:close/>
                </a:path>
                <a:path w="527685" h="754379">
                  <a:moveTo>
                    <a:pt x="414375" y="188455"/>
                  </a:moveTo>
                  <a:lnTo>
                    <a:pt x="411391" y="173812"/>
                  </a:lnTo>
                  <a:lnTo>
                    <a:pt x="403301" y="161836"/>
                  </a:lnTo>
                  <a:lnTo>
                    <a:pt x="391325" y="153733"/>
                  </a:lnTo>
                  <a:lnTo>
                    <a:pt x="376694" y="150761"/>
                  </a:lnTo>
                  <a:lnTo>
                    <a:pt x="340918" y="150761"/>
                  </a:lnTo>
                  <a:lnTo>
                    <a:pt x="339026" y="148869"/>
                  </a:lnTo>
                  <a:lnTo>
                    <a:pt x="339026" y="114947"/>
                  </a:lnTo>
                  <a:lnTo>
                    <a:pt x="340918" y="113068"/>
                  </a:lnTo>
                  <a:lnTo>
                    <a:pt x="372935" y="113068"/>
                  </a:lnTo>
                  <a:lnTo>
                    <a:pt x="376694" y="109296"/>
                  </a:lnTo>
                  <a:lnTo>
                    <a:pt x="376694" y="37693"/>
                  </a:lnTo>
                  <a:lnTo>
                    <a:pt x="373722" y="23050"/>
                  </a:lnTo>
                  <a:lnTo>
                    <a:pt x="365633" y="11074"/>
                  </a:lnTo>
                  <a:lnTo>
                    <a:pt x="353656" y="2971"/>
                  </a:lnTo>
                  <a:lnTo>
                    <a:pt x="339026" y="0"/>
                  </a:lnTo>
                  <a:lnTo>
                    <a:pt x="75349" y="0"/>
                  </a:lnTo>
                  <a:lnTo>
                    <a:pt x="60718" y="2971"/>
                  </a:lnTo>
                  <a:lnTo>
                    <a:pt x="48742" y="11074"/>
                  </a:lnTo>
                  <a:lnTo>
                    <a:pt x="40640" y="23050"/>
                  </a:lnTo>
                  <a:lnTo>
                    <a:pt x="37668" y="37693"/>
                  </a:lnTo>
                  <a:lnTo>
                    <a:pt x="37668" y="109296"/>
                  </a:lnTo>
                  <a:lnTo>
                    <a:pt x="41440" y="113068"/>
                  </a:lnTo>
                  <a:lnTo>
                    <a:pt x="73456" y="113068"/>
                  </a:lnTo>
                  <a:lnTo>
                    <a:pt x="75349" y="114947"/>
                  </a:lnTo>
                  <a:lnTo>
                    <a:pt x="75349" y="148869"/>
                  </a:lnTo>
                  <a:lnTo>
                    <a:pt x="73456" y="150761"/>
                  </a:lnTo>
                  <a:lnTo>
                    <a:pt x="37668" y="150761"/>
                  </a:lnTo>
                  <a:lnTo>
                    <a:pt x="23050" y="153733"/>
                  </a:lnTo>
                  <a:lnTo>
                    <a:pt x="11074" y="161836"/>
                  </a:lnTo>
                  <a:lnTo>
                    <a:pt x="2971" y="173812"/>
                  </a:lnTo>
                  <a:lnTo>
                    <a:pt x="0" y="188455"/>
                  </a:lnTo>
                  <a:lnTo>
                    <a:pt x="0" y="640727"/>
                  </a:lnTo>
                  <a:lnTo>
                    <a:pt x="2971" y="655370"/>
                  </a:lnTo>
                  <a:lnTo>
                    <a:pt x="11074" y="667346"/>
                  </a:lnTo>
                  <a:lnTo>
                    <a:pt x="23050" y="675449"/>
                  </a:lnTo>
                  <a:lnTo>
                    <a:pt x="37668" y="678421"/>
                  </a:lnTo>
                  <a:lnTo>
                    <a:pt x="169519" y="678421"/>
                  </a:lnTo>
                  <a:lnTo>
                    <a:pt x="178435" y="634517"/>
                  </a:lnTo>
                  <a:lnTo>
                    <a:pt x="202717" y="598563"/>
                  </a:lnTo>
                  <a:lnTo>
                    <a:pt x="238645" y="574281"/>
                  </a:lnTo>
                  <a:lnTo>
                    <a:pt x="282524" y="565353"/>
                  </a:lnTo>
                  <a:lnTo>
                    <a:pt x="414375" y="565353"/>
                  </a:lnTo>
                  <a:lnTo>
                    <a:pt x="414375" y="489966"/>
                  </a:lnTo>
                  <a:lnTo>
                    <a:pt x="94183" y="489966"/>
                  </a:lnTo>
                  <a:lnTo>
                    <a:pt x="86868" y="488480"/>
                  </a:lnTo>
                  <a:lnTo>
                    <a:pt x="80873" y="484441"/>
                  </a:lnTo>
                  <a:lnTo>
                    <a:pt x="76835" y="478447"/>
                  </a:lnTo>
                  <a:lnTo>
                    <a:pt x="75349" y="471131"/>
                  </a:lnTo>
                  <a:lnTo>
                    <a:pt x="75349" y="282676"/>
                  </a:lnTo>
                  <a:lnTo>
                    <a:pt x="76835" y="275361"/>
                  </a:lnTo>
                  <a:lnTo>
                    <a:pt x="80873" y="269367"/>
                  </a:lnTo>
                  <a:lnTo>
                    <a:pt x="86868" y="265315"/>
                  </a:lnTo>
                  <a:lnTo>
                    <a:pt x="94183" y="263829"/>
                  </a:lnTo>
                  <a:lnTo>
                    <a:pt x="414375" y="263829"/>
                  </a:lnTo>
                  <a:lnTo>
                    <a:pt x="414375" y="188455"/>
                  </a:lnTo>
                  <a:close/>
                </a:path>
                <a:path w="527685" h="754379">
                  <a:moveTo>
                    <a:pt x="527380" y="678421"/>
                  </a:moveTo>
                  <a:lnTo>
                    <a:pt x="515747" y="640727"/>
                  </a:lnTo>
                  <a:lnTo>
                    <a:pt x="481291" y="608990"/>
                  </a:lnTo>
                  <a:lnTo>
                    <a:pt x="452043" y="603046"/>
                  </a:lnTo>
                  <a:lnTo>
                    <a:pt x="367284" y="603046"/>
                  </a:lnTo>
                  <a:lnTo>
                    <a:pt x="367284" y="640727"/>
                  </a:lnTo>
                  <a:lnTo>
                    <a:pt x="367284" y="716114"/>
                  </a:lnTo>
                  <a:lnTo>
                    <a:pt x="282524" y="716114"/>
                  </a:lnTo>
                  <a:lnTo>
                    <a:pt x="267893" y="713143"/>
                  </a:lnTo>
                  <a:lnTo>
                    <a:pt x="255917" y="705040"/>
                  </a:lnTo>
                  <a:lnTo>
                    <a:pt x="247827" y="693064"/>
                  </a:lnTo>
                  <a:lnTo>
                    <a:pt x="244856" y="678421"/>
                  </a:lnTo>
                  <a:lnTo>
                    <a:pt x="247827" y="663790"/>
                  </a:lnTo>
                  <a:lnTo>
                    <a:pt x="255917" y="651802"/>
                  </a:lnTo>
                  <a:lnTo>
                    <a:pt x="267893" y="643712"/>
                  </a:lnTo>
                  <a:lnTo>
                    <a:pt x="282524" y="640727"/>
                  </a:lnTo>
                  <a:lnTo>
                    <a:pt x="367284" y="640727"/>
                  </a:lnTo>
                  <a:lnTo>
                    <a:pt x="367284" y="603046"/>
                  </a:lnTo>
                  <a:lnTo>
                    <a:pt x="282524" y="603046"/>
                  </a:lnTo>
                  <a:lnTo>
                    <a:pt x="253276" y="608990"/>
                  </a:lnTo>
                  <a:lnTo>
                    <a:pt x="229323" y="625182"/>
                  </a:lnTo>
                  <a:lnTo>
                    <a:pt x="213131" y="649160"/>
                  </a:lnTo>
                  <a:lnTo>
                    <a:pt x="207187" y="678421"/>
                  </a:lnTo>
                  <a:lnTo>
                    <a:pt x="213131" y="707694"/>
                  </a:lnTo>
                  <a:lnTo>
                    <a:pt x="229323" y="731659"/>
                  </a:lnTo>
                  <a:lnTo>
                    <a:pt x="253276" y="747852"/>
                  </a:lnTo>
                  <a:lnTo>
                    <a:pt x="282524" y="753808"/>
                  </a:lnTo>
                  <a:lnTo>
                    <a:pt x="452043" y="753808"/>
                  </a:lnTo>
                  <a:lnTo>
                    <a:pt x="481291" y="747852"/>
                  </a:lnTo>
                  <a:lnTo>
                    <a:pt x="505244" y="731659"/>
                  </a:lnTo>
                  <a:lnTo>
                    <a:pt x="515747" y="716114"/>
                  </a:lnTo>
                  <a:lnTo>
                    <a:pt x="521436" y="707694"/>
                  </a:lnTo>
                  <a:lnTo>
                    <a:pt x="527380" y="678421"/>
                  </a:lnTo>
                  <a:close/>
                </a:path>
              </a:pathLst>
            </a:custGeom>
            <a:solidFill>
              <a:srgbClr val="39935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2758185" y="3658387"/>
            <a:ext cx="6703695" cy="6845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3799"/>
              </a:lnSpc>
              <a:spcBef>
                <a:spcPts val="100"/>
              </a:spcBef>
            </a:pPr>
            <a:r>
              <a:rPr dirty="0" sz="1900">
                <a:solidFill>
                  <a:srgbClr val="044266"/>
                </a:solidFill>
                <a:latin typeface="Arial"/>
                <a:cs typeface="Arial"/>
              </a:rPr>
              <a:t>Preliminary</a:t>
            </a:r>
            <a:r>
              <a:rPr dirty="0" sz="1900" spc="11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044266"/>
                </a:solidFill>
                <a:latin typeface="Arial"/>
                <a:cs typeface="Arial"/>
              </a:rPr>
              <a:t>analyses</a:t>
            </a:r>
            <a:r>
              <a:rPr dirty="0" sz="1900" spc="9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044266"/>
                </a:solidFill>
                <a:latin typeface="Arial"/>
                <a:cs typeface="Arial"/>
              </a:rPr>
              <a:t>indicate</a:t>
            </a:r>
            <a:r>
              <a:rPr dirty="0" sz="1900" spc="11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 spc="90">
                <a:solidFill>
                  <a:srgbClr val="044266"/>
                </a:solidFill>
                <a:latin typeface="Arial"/>
                <a:cs typeface="Arial"/>
              </a:rPr>
              <a:t>that</a:t>
            </a:r>
            <a:r>
              <a:rPr dirty="0" sz="1900" spc="9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 spc="-65">
                <a:solidFill>
                  <a:srgbClr val="044266"/>
                </a:solidFill>
                <a:latin typeface="Arial"/>
                <a:cs typeface="Arial"/>
              </a:rPr>
              <a:t>HPAI</a:t>
            </a:r>
            <a:r>
              <a:rPr dirty="0" sz="1900" spc="9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 spc="-10">
                <a:solidFill>
                  <a:srgbClr val="044266"/>
                </a:solidFill>
                <a:latin typeface="Arial"/>
                <a:cs typeface="Arial"/>
              </a:rPr>
              <a:t>A(H5N1)</a:t>
            </a:r>
            <a:r>
              <a:rPr dirty="0" sz="1900" spc="10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044266"/>
                </a:solidFill>
                <a:latin typeface="Arial"/>
                <a:cs typeface="Arial"/>
              </a:rPr>
              <a:t>viruses</a:t>
            </a:r>
            <a:r>
              <a:rPr dirty="0" sz="1900" spc="14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 spc="-25">
                <a:solidFill>
                  <a:srgbClr val="044266"/>
                </a:solidFill>
                <a:latin typeface="Arial Black"/>
                <a:cs typeface="Arial Black"/>
              </a:rPr>
              <a:t>are </a:t>
            </a:r>
            <a:r>
              <a:rPr dirty="0" sz="1900" spc="-125">
                <a:solidFill>
                  <a:srgbClr val="044266"/>
                </a:solidFill>
                <a:latin typeface="Arial Black"/>
                <a:cs typeface="Arial Black"/>
              </a:rPr>
              <a:t>susceptible</a:t>
            </a:r>
            <a:r>
              <a:rPr dirty="0" sz="1900" spc="-95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1900" spc="-55">
                <a:solidFill>
                  <a:srgbClr val="044266"/>
                </a:solidFill>
                <a:latin typeface="Arial Black"/>
                <a:cs typeface="Arial Black"/>
              </a:rPr>
              <a:t>to</a:t>
            </a:r>
            <a:r>
              <a:rPr dirty="0" sz="1900" spc="-105">
                <a:solidFill>
                  <a:srgbClr val="044266"/>
                </a:solidFill>
                <a:latin typeface="Arial Black"/>
                <a:cs typeface="Arial Black"/>
              </a:rPr>
              <a:t> available</a:t>
            </a:r>
            <a:r>
              <a:rPr dirty="0" sz="1900" spc="-70">
                <a:solidFill>
                  <a:srgbClr val="044266"/>
                </a:solidFill>
                <a:latin typeface="Arial Black"/>
                <a:cs typeface="Arial Black"/>
              </a:rPr>
              <a:t> antiviral</a:t>
            </a:r>
            <a:r>
              <a:rPr dirty="0" sz="1900" spc="-95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1900" spc="-10">
                <a:solidFill>
                  <a:srgbClr val="044266"/>
                </a:solidFill>
                <a:latin typeface="Arial Black"/>
                <a:cs typeface="Arial Black"/>
              </a:rPr>
              <a:t>treatments</a:t>
            </a:r>
            <a:endParaRPr sz="1900">
              <a:latin typeface="Arial Black"/>
              <a:cs typeface="Arial Black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1188719" y="4963667"/>
            <a:ext cx="9356090" cy="1256030"/>
            <a:chOff x="1188719" y="4963667"/>
            <a:chExt cx="9356090" cy="1256030"/>
          </a:xfrm>
        </p:grpSpPr>
        <p:sp>
          <p:nvSpPr>
            <p:cNvPr id="12" name="object 12" descr=""/>
            <p:cNvSpPr/>
            <p:nvPr/>
          </p:nvSpPr>
          <p:spPr>
            <a:xfrm>
              <a:off x="1188719" y="4963667"/>
              <a:ext cx="9356090" cy="1256030"/>
            </a:xfrm>
            <a:custGeom>
              <a:avLst/>
              <a:gdLst/>
              <a:ahLst/>
              <a:cxnLst/>
              <a:rect l="l" t="t" r="r" b="b"/>
              <a:pathLst>
                <a:path w="9356090" h="1256029">
                  <a:moveTo>
                    <a:pt x="9230233" y="0"/>
                  </a:moveTo>
                  <a:lnTo>
                    <a:pt x="125603" y="0"/>
                  </a:lnTo>
                  <a:lnTo>
                    <a:pt x="76707" y="9874"/>
                  </a:lnTo>
                  <a:lnTo>
                    <a:pt x="36783" y="36798"/>
                  </a:lnTo>
                  <a:lnTo>
                    <a:pt x="9868" y="76723"/>
                  </a:lnTo>
                  <a:lnTo>
                    <a:pt x="0" y="125602"/>
                  </a:lnTo>
                  <a:lnTo>
                    <a:pt x="0" y="1130198"/>
                  </a:lnTo>
                  <a:lnTo>
                    <a:pt x="9868" y="1179078"/>
                  </a:lnTo>
                  <a:lnTo>
                    <a:pt x="36783" y="1218995"/>
                  </a:lnTo>
                  <a:lnTo>
                    <a:pt x="76707" y="1245907"/>
                  </a:lnTo>
                  <a:lnTo>
                    <a:pt x="125603" y="1255775"/>
                  </a:lnTo>
                  <a:lnTo>
                    <a:pt x="9230233" y="1255775"/>
                  </a:lnTo>
                  <a:lnTo>
                    <a:pt x="9279112" y="1245907"/>
                  </a:lnTo>
                  <a:lnTo>
                    <a:pt x="9319037" y="1218995"/>
                  </a:lnTo>
                  <a:lnTo>
                    <a:pt x="9345961" y="1179078"/>
                  </a:lnTo>
                  <a:lnTo>
                    <a:pt x="9355836" y="1130198"/>
                  </a:lnTo>
                  <a:lnTo>
                    <a:pt x="9355836" y="125602"/>
                  </a:lnTo>
                  <a:lnTo>
                    <a:pt x="9345961" y="76723"/>
                  </a:lnTo>
                  <a:lnTo>
                    <a:pt x="9319037" y="36798"/>
                  </a:lnTo>
                  <a:lnTo>
                    <a:pt x="9279112" y="9874"/>
                  </a:lnTo>
                  <a:lnTo>
                    <a:pt x="9230233" y="0"/>
                  </a:lnTo>
                  <a:close/>
                </a:path>
              </a:pathLst>
            </a:custGeom>
            <a:solidFill>
              <a:srgbClr val="CED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537429" y="5216427"/>
              <a:ext cx="753745" cy="754380"/>
            </a:xfrm>
            <a:custGeom>
              <a:avLst/>
              <a:gdLst/>
              <a:ahLst/>
              <a:cxnLst/>
              <a:rect l="l" t="t" r="r" b="b"/>
              <a:pathLst>
                <a:path w="753744" h="754379">
                  <a:moveTo>
                    <a:pt x="489351" y="56535"/>
                  </a:moveTo>
                  <a:lnTo>
                    <a:pt x="478889" y="58655"/>
                  </a:lnTo>
                  <a:lnTo>
                    <a:pt x="469928" y="65015"/>
                  </a:lnTo>
                  <a:lnTo>
                    <a:pt x="463571" y="74512"/>
                  </a:lnTo>
                  <a:lnTo>
                    <a:pt x="461452" y="85156"/>
                  </a:lnTo>
                  <a:lnTo>
                    <a:pt x="463571" y="95624"/>
                  </a:lnTo>
                  <a:lnTo>
                    <a:pt x="469928" y="104590"/>
                  </a:lnTo>
                  <a:lnTo>
                    <a:pt x="487821" y="122493"/>
                  </a:lnTo>
                  <a:lnTo>
                    <a:pt x="239202" y="371249"/>
                  </a:lnTo>
                  <a:lnTo>
                    <a:pt x="226547" y="386546"/>
                  </a:lnTo>
                  <a:lnTo>
                    <a:pt x="217071" y="403875"/>
                  </a:lnTo>
                  <a:lnTo>
                    <a:pt x="211126" y="422794"/>
                  </a:lnTo>
                  <a:lnTo>
                    <a:pt x="209066" y="442861"/>
                  </a:lnTo>
                  <a:lnTo>
                    <a:pt x="209404" y="450635"/>
                  </a:lnTo>
                  <a:lnTo>
                    <a:pt x="210361" y="458408"/>
                  </a:lnTo>
                  <a:lnTo>
                    <a:pt x="211847" y="466182"/>
                  </a:lnTo>
                  <a:lnTo>
                    <a:pt x="213775" y="473956"/>
                  </a:lnTo>
                  <a:lnTo>
                    <a:pt x="164804" y="522953"/>
                  </a:lnTo>
                  <a:lnTo>
                    <a:pt x="156696" y="533936"/>
                  </a:lnTo>
                  <a:lnTo>
                    <a:pt x="152208" y="546510"/>
                  </a:lnTo>
                  <a:lnTo>
                    <a:pt x="151428" y="559789"/>
                  </a:lnTo>
                  <a:lnTo>
                    <a:pt x="154445" y="572893"/>
                  </a:lnTo>
                  <a:lnTo>
                    <a:pt x="5650" y="721770"/>
                  </a:lnTo>
                  <a:lnTo>
                    <a:pt x="1412" y="728012"/>
                  </a:lnTo>
                  <a:lnTo>
                    <a:pt x="0" y="734961"/>
                  </a:lnTo>
                  <a:lnTo>
                    <a:pt x="1412" y="741910"/>
                  </a:lnTo>
                  <a:lnTo>
                    <a:pt x="5650" y="748153"/>
                  </a:lnTo>
                  <a:lnTo>
                    <a:pt x="9417" y="751922"/>
                  </a:lnTo>
                  <a:lnTo>
                    <a:pt x="14126" y="753806"/>
                  </a:lnTo>
                  <a:lnTo>
                    <a:pt x="23543" y="753806"/>
                  </a:lnTo>
                  <a:lnTo>
                    <a:pt x="28252" y="751922"/>
                  </a:lnTo>
                  <a:lnTo>
                    <a:pt x="180814" y="599276"/>
                  </a:lnTo>
                  <a:lnTo>
                    <a:pt x="213445" y="599276"/>
                  </a:lnTo>
                  <a:lnTo>
                    <a:pt x="219749" y="597023"/>
                  </a:lnTo>
                  <a:lnTo>
                    <a:pt x="230726" y="588911"/>
                  </a:lnTo>
                  <a:lnTo>
                    <a:pt x="279696" y="539914"/>
                  </a:lnTo>
                  <a:lnTo>
                    <a:pt x="340217" y="539914"/>
                  </a:lnTo>
                  <a:lnTo>
                    <a:pt x="349032" y="537323"/>
                  </a:lnTo>
                  <a:lnTo>
                    <a:pt x="366528" y="527929"/>
                  </a:lnTo>
                  <a:lnTo>
                    <a:pt x="382346" y="514473"/>
                  </a:lnTo>
                  <a:lnTo>
                    <a:pt x="473695" y="423074"/>
                  </a:lnTo>
                  <a:lnTo>
                    <a:pt x="394589" y="423074"/>
                  </a:lnTo>
                  <a:lnTo>
                    <a:pt x="330550" y="359000"/>
                  </a:lnTo>
                  <a:lnTo>
                    <a:pt x="527374" y="162068"/>
                  </a:lnTo>
                  <a:lnTo>
                    <a:pt x="657334" y="162068"/>
                  </a:lnTo>
                  <a:lnTo>
                    <a:pt x="681820" y="137569"/>
                  </a:lnTo>
                  <a:lnTo>
                    <a:pt x="752626" y="137569"/>
                  </a:lnTo>
                  <a:lnTo>
                    <a:pt x="751273" y="130915"/>
                  </a:lnTo>
                  <a:lnTo>
                    <a:pt x="744916" y="121551"/>
                  </a:lnTo>
                  <a:lnTo>
                    <a:pt x="565985" y="121551"/>
                  </a:lnTo>
                  <a:lnTo>
                    <a:pt x="509481" y="65015"/>
                  </a:lnTo>
                  <a:lnTo>
                    <a:pt x="499990" y="58655"/>
                  </a:lnTo>
                  <a:lnTo>
                    <a:pt x="489351" y="56535"/>
                  </a:lnTo>
                  <a:close/>
                </a:path>
                <a:path w="753744" h="754379">
                  <a:moveTo>
                    <a:pt x="213445" y="599276"/>
                  </a:moveTo>
                  <a:lnTo>
                    <a:pt x="180814" y="599276"/>
                  </a:lnTo>
                  <a:lnTo>
                    <a:pt x="193910" y="602294"/>
                  </a:lnTo>
                  <a:lnTo>
                    <a:pt x="207182" y="601514"/>
                  </a:lnTo>
                  <a:lnTo>
                    <a:pt x="213445" y="599276"/>
                  </a:lnTo>
                  <a:close/>
                </a:path>
                <a:path w="753744" h="754379">
                  <a:moveTo>
                    <a:pt x="340217" y="539914"/>
                  </a:moveTo>
                  <a:lnTo>
                    <a:pt x="279696" y="539914"/>
                  </a:lnTo>
                  <a:lnTo>
                    <a:pt x="287466" y="541842"/>
                  </a:lnTo>
                  <a:lnTo>
                    <a:pt x="295235" y="543329"/>
                  </a:lnTo>
                  <a:lnTo>
                    <a:pt x="303004" y="544286"/>
                  </a:lnTo>
                  <a:lnTo>
                    <a:pt x="310774" y="544625"/>
                  </a:lnTo>
                  <a:lnTo>
                    <a:pt x="330300" y="542829"/>
                  </a:lnTo>
                  <a:lnTo>
                    <a:pt x="340217" y="539914"/>
                  </a:lnTo>
                  <a:close/>
                </a:path>
                <a:path w="753744" h="754379">
                  <a:moveTo>
                    <a:pt x="418132" y="335444"/>
                  </a:moveTo>
                  <a:lnTo>
                    <a:pt x="391764" y="361827"/>
                  </a:lnTo>
                  <a:lnTo>
                    <a:pt x="423783" y="393864"/>
                  </a:lnTo>
                  <a:lnTo>
                    <a:pt x="394589" y="423074"/>
                  </a:lnTo>
                  <a:lnTo>
                    <a:pt x="473695" y="423074"/>
                  </a:lnTo>
                  <a:lnTo>
                    <a:pt x="529258" y="367480"/>
                  </a:lnTo>
                  <a:lnTo>
                    <a:pt x="450151" y="367480"/>
                  </a:lnTo>
                  <a:lnTo>
                    <a:pt x="418132" y="335444"/>
                  </a:lnTo>
                  <a:close/>
                </a:path>
                <a:path w="753744" h="754379">
                  <a:moveTo>
                    <a:pt x="474637" y="278908"/>
                  </a:moveTo>
                  <a:lnTo>
                    <a:pt x="448268" y="305291"/>
                  </a:lnTo>
                  <a:lnTo>
                    <a:pt x="480287" y="337328"/>
                  </a:lnTo>
                  <a:lnTo>
                    <a:pt x="450151" y="367480"/>
                  </a:lnTo>
                  <a:lnTo>
                    <a:pt x="529258" y="367480"/>
                  </a:lnTo>
                  <a:lnTo>
                    <a:pt x="585762" y="310945"/>
                  </a:lnTo>
                  <a:lnTo>
                    <a:pt x="506656" y="310945"/>
                  </a:lnTo>
                  <a:lnTo>
                    <a:pt x="474637" y="278908"/>
                  </a:lnTo>
                  <a:close/>
                </a:path>
                <a:path w="753744" h="754379">
                  <a:moveTo>
                    <a:pt x="531141" y="222373"/>
                  </a:moveTo>
                  <a:lnTo>
                    <a:pt x="504772" y="248756"/>
                  </a:lnTo>
                  <a:lnTo>
                    <a:pt x="536792" y="280793"/>
                  </a:lnTo>
                  <a:lnTo>
                    <a:pt x="506656" y="310945"/>
                  </a:lnTo>
                  <a:lnTo>
                    <a:pt x="585762" y="310945"/>
                  </a:lnTo>
                  <a:lnTo>
                    <a:pt x="630966" y="265716"/>
                  </a:lnTo>
                  <a:lnTo>
                    <a:pt x="696442" y="265716"/>
                  </a:lnTo>
                  <a:lnTo>
                    <a:pt x="696887" y="263479"/>
                  </a:lnTo>
                  <a:lnTo>
                    <a:pt x="695052" y="254409"/>
                  </a:lnTo>
                  <a:lnTo>
                    <a:pt x="563160" y="254409"/>
                  </a:lnTo>
                  <a:lnTo>
                    <a:pt x="531141" y="222373"/>
                  </a:lnTo>
                  <a:close/>
                </a:path>
                <a:path w="753744" h="754379">
                  <a:moveTo>
                    <a:pt x="696442" y="265716"/>
                  </a:moveTo>
                  <a:lnTo>
                    <a:pt x="630966" y="265716"/>
                  </a:lnTo>
                  <a:lnTo>
                    <a:pt x="654509" y="289273"/>
                  </a:lnTo>
                  <a:lnTo>
                    <a:pt x="662043" y="292100"/>
                  </a:lnTo>
                  <a:lnTo>
                    <a:pt x="675227" y="292100"/>
                  </a:lnTo>
                  <a:lnTo>
                    <a:pt x="682761" y="289273"/>
                  </a:lnTo>
                  <a:lnTo>
                    <a:pt x="688412" y="283619"/>
                  </a:lnTo>
                  <a:lnTo>
                    <a:pt x="694769" y="274123"/>
                  </a:lnTo>
                  <a:lnTo>
                    <a:pt x="696442" y="265716"/>
                  </a:lnTo>
                  <a:close/>
                </a:path>
                <a:path w="753744" h="754379">
                  <a:moveTo>
                    <a:pt x="657334" y="162068"/>
                  </a:moveTo>
                  <a:lnTo>
                    <a:pt x="527374" y="162068"/>
                  </a:lnTo>
                  <a:lnTo>
                    <a:pt x="591412" y="226142"/>
                  </a:lnTo>
                  <a:lnTo>
                    <a:pt x="563160" y="254409"/>
                  </a:lnTo>
                  <a:lnTo>
                    <a:pt x="695052" y="254409"/>
                  </a:lnTo>
                  <a:lnTo>
                    <a:pt x="694769" y="253011"/>
                  </a:lnTo>
                  <a:lnTo>
                    <a:pt x="688412" y="244044"/>
                  </a:lnTo>
                  <a:lnTo>
                    <a:pt x="631907" y="187509"/>
                  </a:lnTo>
                  <a:lnTo>
                    <a:pt x="657334" y="162068"/>
                  </a:lnTo>
                  <a:close/>
                </a:path>
                <a:path w="753744" h="754379">
                  <a:moveTo>
                    <a:pt x="752626" y="137569"/>
                  </a:moveTo>
                  <a:lnTo>
                    <a:pt x="681820" y="137569"/>
                  </a:lnTo>
                  <a:lnTo>
                    <a:pt x="711014" y="166779"/>
                  </a:lnTo>
                  <a:lnTo>
                    <a:pt x="718547" y="169606"/>
                  </a:lnTo>
                  <a:lnTo>
                    <a:pt x="731732" y="169606"/>
                  </a:lnTo>
                  <a:lnTo>
                    <a:pt x="739266" y="166779"/>
                  </a:lnTo>
                  <a:lnTo>
                    <a:pt x="744916" y="161126"/>
                  </a:lnTo>
                  <a:lnTo>
                    <a:pt x="751273" y="151762"/>
                  </a:lnTo>
                  <a:lnTo>
                    <a:pt x="753392" y="141338"/>
                  </a:lnTo>
                  <a:lnTo>
                    <a:pt x="752626" y="137569"/>
                  </a:lnTo>
                  <a:close/>
                </a:path>
                <a:path w="753744" h="754379">
                  <a:moveTo>
                    <a:pt x="611778" y="0"/>
                  </a:moveTo>
                  <a:lnTo>
                    <a:pt x="601315" y="2120"/>
                  </a:lnTo>
                  <a:lnTo>
                    <a:pt x="592354" y="8480"/>
                  </a:lnTo>
                  <a:lnTo>
                    <a:pt x="585997" y="17976"/>
                  </a:lnTo>
                  <a:lnTo>
                    <a:pt x="583879" y="28621"/>
                  </a:lnTo>
                  <a:lnTo>
                    <a:pt x="585997" y="39089"/>
                  </a:lnTo>
                  <a:lnTo>
                    <a:pt x="592354" y="48055"/>
                  </a:lnTo>
                  <a:lnTo>
                    <a:pt x="615898" y="71611"/>
                  </a:lnTo>
                  <a:lnTo>
                    <a:pt x="565985" y="121551"/>
                  </a:lnTo>
                  <a:lnTo>
                    <a:pt x="744916" y="121551"/>
                  </a:lnTo>
                  <a:lnTo>
                    <a:pt x="631907" y="8480"/>
                  </a:lnTo>
                  <a:lnTo>
                    <a:pt x="622416" y="2120"/>
                  </a:lnTo>
                  <a:lnTo>
                    <a:pt x="611778" y="0"/>
                  </a:lnTo>
                  <a:close/>
                </a:path>
              </a:pathLst>
            </a:custGeom>
            <a:solidFill>
              <a:srgbClr val="44536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2758185" y="5227929"/>
            <a:ext cx="3563620" cy="68389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sz="1900" spc="-10">
                <a:solidFill>
                  <a:srgbClr val="044266"/>
                </a:solidFill>
                <a:latin typeface="Arial"/>
                <a:cs typeface="Arial"/>
              </a:rPr>
              <a:t>Seasonal</a:t>
            </a:r>
            <a:r>
              <a:rPr dirty="0" sz="1900" spc="-4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 spc="85">
                <a:solidFill>
                  <a:srgbClr val="044266"/>
                </a:solidFill>
                <a:latin typeface="Arial"/>
                <a:cs typeface="Arial"/>
              </a:rPr>
              <a:t>flu</a:t>
            </a:r>
            <a:r>
              <a:rPr dirty="0" sz="1900" spc="-5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044266"/>
                </a:solidFill>
                <a:latin typeface="Arial"/>
                <a:cs typeface="Arial"/>
              </a:rPr>
              <a:t>vaccines</a:t>
            </a:r>
            <a:r>
              <a:rPr dirty="0" sz="1900" spc="-3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 spc="85">
                <a:solidFill>
                  <a:srgbClr val="044266"/>
                </a:solidFill>
                <a:latin typeface="Arial"/>
                <a:cs typeface="Arial"/>
              </a:rPr>
              <a:t>do</a:t>
            </a:r>
            <a:r>
              <a:rPr dirty="0" sz="1900" spc="-3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 spc="-25">
                <a:solidFill>
                  <a:srgbClr val="044266"/>
                </a:solidFill>
                <a:latin typeface="Arial Black"/>
                <a:cs typeface="Arial Black"/>
              </a:rPr>
              <a:t>not</a:t>
            </a:r>
            <a:endParaRPr sz="19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1900" spc="45">
                <a:solidFill>
                  <a:srgbClr val="044266"/>
                </a:solidFill>
                <a:latin typeface="Arial"/>
                <a:cs typeface="Arial"/>
              </a:rPr>
              <a:t>provide</a:t>
            </a:r>
            <a:r>
              <a:rPr dirty="0" sz="1900" spc="4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 spc="70">
                <a:solidFill>
                  <a:srgbClr val="044266"/>
                </a:solidFill>
                <a:latin typeface="Arial"/>
                <a:cs typeface="Arial"/>
              </a:rPr>
              <a:t>protection</a:t>
            </a:r>
            <a:r>
              <a:rPr dirty="0" sz="1900" spc="4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044266"/>
                </a:solidFill>
                <a:latin typeface="Arial"/>
                <a:cs typeface="Arial"/>
              </a:rPr>
              <a:t>against</a:t>
            </a:r>
            <a:r>
              <a:rPr dirty="0" sz="1900" spc="3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900" spc="-20">
                <a:solidFill>
                  <a:srgbClr val="044266"/>
                </a:solidFill>
                <a:latin typeface="Arial"/>
                <a:cs typeface="Arial"/>
              </a:rPr>
              <a:t>HPAI</a:t>
            </a:r>
            <a:endParaRPr sz="19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8575" rIns="0" bIns="0" rtlCol="0" vert="horz">
            <a:spAutoFit/>
          </a:bodyPr>
          <a:lstStyle/>
          <a:p>
            <a:pPr marL="168910">
              <a:lnSpc>
                <a:spcPct val="100000"/>
              </a:lnSpc>
              <a:spcBef>
                <a:spcPts val="225"/>
              </a:spcBef>
            </a:pPr>
            <a:fld id="{81D60167-4931-47E6-BA6A-407CBD079E47}" type="slidenum">
              <a:rPr dirty="0" spc="-50"/>
              <a:t>4</a:t>
            </a:fld>
          </a:p>
        </p:txBody>
      </p:sp>
      <p:sp>
        <p:nvSpPr>
          <p:cNvPr id="15" name="object 15" descr=""/>
          <p:cNvSpPr txBox="1"/>
          <p:nvPr/>
        </p:nvSpPr>
        <p:spPr>
          <a:xfrm>
            <a:off x="6968997" y="5158533"/>
            <a:ext cx="3209925" cy="836294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400" spc="50">
                <a:solidFill>
                  <a:srgbClr val="044266"/>
                </a:solidFill>
                <a:latin typeface="Arial"/>
                <a:cs typeface="Arial"/>
              </a:rPr>
              <a:t>No</a:t>
            </a:r>
            <a:r>
              <a:rPr dirty="0" sz="1400" spc="-1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44266"/>
                </a:solidFill>
                <a:latin typeface="Arial"/>
                <a:cs typeface="Arial"/>
              </a:rPr>
              <a:t>vaccines</a:t>
            </a:r>
            <a:r>
              <a:rPr dirty="0" sz="1400" spc="-2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400" spc="50">
                <a:solidFill>
                  <a:srgbClr val="044266"/>
                </a:solidFill>
                <a:latin typeface="Arial"/>
                <a:cs typeface="Arial"/>
              </a:rPr>
              <a:t>currently</a:t>
            </a:r>
            <a:r>
              <a:rPr dirty="0" sz="1400" spc="-2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400" spc="75">
                <a:solidFill>
                  <a:srgbClr val="044266"/>
                </a:solidFill>
                <a:latin typeface="Arial"/>
                <a:cs typeface="Arial"/>
              </a:rPr>
              <a:t>on</a:t>
            </a:r>
            <a:r>
              <a:rPr dirty="0" sz="1400" spc="-5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400" spc="60">
                <a:solidFill>
                  <a:srgbClr val="044266"/>
                </a:solidFill>
                <a:latin typeface="Arial"/>
                <a:cs typeface="Arial"/>
              </a:rPr>
              <a:t>the</a:t>
            </a:r>
            <a:r>
              <a:rPr dirty="0" sz="1400" spc="-1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400" spc="50">
                <a:solidFill>
                  <a:srgbClr val="044266"/>
                </a:solidFill>
                <a:latin typeface="Arial"/>
                <a:cs typeface="Arial"/>
              </a:rPr>
              <a:t>market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400" spc="60">
                <a:solidFill>
                  <a:srgbClr val="044266"/>
                </a:solidFill>
                <a:latin typeface="Arial"/>
                <a:cs typeface="Arial"/>
              </a:rPr>
              <a:t>protect</a:t>
            </a:r>
            <a:r>
              <a:rPr dirty="0" sz="1400" spc="5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44266"/>
                </a:solidFill>
                <a:latin typeface="Arial"/>
                <a:cs typeface="Arial"/>
              </a:rPr>
              <a:t>against</a:t>
            </a:r>
            <a:r>
              <a:rPr dirty="0" sz="1400" spc="7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44266"/>
                </a:solidFill>
                <a:latin typeface="Arial"/>
                <a:cs typeface="Arial"/>
              </a:rPr>
              <a:t>HPAI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400">
                <a:solidFill>
                  <a:srgbClr val="044266"/>
                </a:solidFill>
                <a:latin typeface="Arial"/>
                <a:cs typeface="Arial"/>
              </a:rPr>
              <a:t>Candidate</a:t>
            </a:r>
            <a:r>
              <a:rPr dirty="0" sz="1400" spc="8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44266"/>
                </a:solidFill>
                <a:latin typeface="Arial"/>
                <a:cs typeface="Arial"/>
              </a:rPr>
              <a:t>vaccines</a:t>
            </a:r>
            <a:r>
              <a:rPr dirty="0" sz="1400" spc="8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44266"/>
                </a:solidFill>
                <a:latin typeface="Arial"/>
                <a:cs typeface="Arial"/>
              </a:rPr>
              <a:t>are</a:t>
            </a:r>
            <a:r>
              <a:rPr dirty="0" sz="1400" spc="114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44266"/>
                </a:solidFill>
                <a:latin typeface="Arial"/>
                <a:cs typeface="Arial"/>
              </a:rPr>
              <a:t>being</a:t>
            </a:r>
            <a:r>
              <a:rPr dirty="0" sz="1400" spc="11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1400" spc="35">
                <a:solidFill>
                  <a:srgbClr val="044266"/>
                </a:solidFill>
                <a:latin typeface="Arial"/>
                <a:cs typeface="Arial"/>
              </a:rPr>
              <a:t>explored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15087" rIns="0" bIns="0" rtlCol="0" vert="horz">
            <a:spAutoFit/>
          </a:bodyPr>
          <a:lstStyle/>
          <a:p>
            <a:pPr marL="788035">
              <a:lnSpc>
                <a:spcPct val="100000"/>
              </a:lnSpc>
              <a:spcBef>
                <a:spcPts val="105"/>
              </a:spcBef>
            </a:pPr>
            <a:r>
              <a:rPr dirty="0"/>
              <a:t>CDC</a:t>
            </a:r>
            <a:r>
              <a:rPr dirty="0" spc="-114"/>
              <a:t> </a:t>
            </a:r>
            <a:r>
              <a:rPr dirty="0" spc="-10"/>
              <a:t>recommendations</a:t>
            </a:r>
            <a:r>
              <a:rPr dirty="0" spc="-145"/>
              <a:t> </a:t>
            </a:r>
            <a:r>
              <a:rPr dirty="0"/>
              <a:t>for</a:t>
            </a:r>
            <a:r>
              <a:rPr dirty="0" spc="-110"/>
              <a:t> </a:t>
            </a:r>
            <a:r>
              <a:rPr dirty="0" spc="-10"/>
              <a:t>prevention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831850" y="1712722"/>
            <a:ext cx="10528300" cy="2167890"/>
            <a:chOff x="831850" y="1712722"/>
            <a:chExt cx="10528300" cy="2167890"/>
          </a:xfrm>
        </p:grpSpPr>
        <p:sp>
          <p:nvSpPr>
            <p:cNvPr id="4" name="object 4" descr=""/>
            <p:cNvSpPr/>
            <p:nvPr/>
          </p:nvSpPr>
          <p:spPr>
            <a:xfrm>
              <a:off x="838200" y="2014728"/>
              <a:ext cx="10515600" cy="1859280"/>
            </a:xfrm>
            <a:custGeom>
              <a:avLst/>
              <a:gdLst/>
              <a:ahLst/>
              <a:cxnLst/>
              <a:rect l="l" t="t" r="r" b="b"/>
              <a:pathLst>
                <a:path w="10515600" h="1859279">
                  <a:moveTo>
                    <a:pt x="10515600" y="0"/>
                  </a:moveTo>
                  <a:lnTo>
                    <a:pt x="0" y="0"/>
                  </a:lnTo>
                  <a:lnTo>
                    <a:pt x="0" y="1859280"/>
                  </a:lnTo>
                  <a:lnTo>
                    <a:pt x="10515600" y="1859280"/>
                  </a:lnTo>
                  <a:lnTo>
                    <a:pt x="10515600" y="0"/>
                  </a:lnTo>
                  <a:close/>
                </a:path>
              </a:pathLst>
            </a:custGeom>
            <a:solidFill>
              <a:srgbClr val="F1F1F1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838200" y="2014728"/>
              <a:ext cx="10515600" cy="1859280"/>
            </a:xfrm>
            <a:custGeom>
              <a:avLst/>
              <a:gdLst/>
              <a:ahLst/>
              <a:cxnLst/>
              <a:rect l="l" t="t" r="r" b="b"/>
              <a:pathLst>
                <a:path w="10515600" h="1859279">
                  <a:moveTo>
                    <a:pt x="0" y="1859280"/>
                  </a:moveTo>
                  <a:lnTo>
                    <a:pt x="10515600" y="1859280"/>
                  </a:lnTo>
                  <a:lnTo>
                    <a:pt x="10515600" y="0"/>
                  </a:lnTo>
                  <a:lnTo>
                    <a:pt x="0" y="0"/>
                  </a:lnTo>
                  <a:lnTo>
                    <a:pt x="0" y="1859280"/>
                  </a:lnTo>
                  <a:close/>
                </a:path>
              </a:pathLst>
            </a:custGeom>
            <a:ln w="12700">
              <a:solidFill>
                <a:srgbClr val="39935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363980" y="1719072"/>
              <a:ext cx="7360920" cy="591820"/>
            </a:xfrm>
            <a:custGeom>
              <a:avLst/>
              <a:gdLst/>
              <a:ahLst/>
              <a:cxnLst/>
              <a:rect l="l" t="t" r="r" b="b"/>
              <a:pathLst>
                <a:path w="7360920" h="591819">
                  <a:moveTo>
                    <a:pt x="7262368" y="0"/>
                  </a:moveTo>
                  <a:lnTo>
                    <a:pt x="98551" y="0"/>
                  </a:lnTo>
                  <a:lnTo>
                    <a:pt x="60168" y="7737"/>
                  </a:lnTo>
                  <a:lnTo>
                    <a:pt x="28844" y="28844"/>
                  </a:lnTo>
                  <a:lnTo>
                    <a:pt x="7737" y="60168"/>
                  </a:lnTo>
                  <a:lnTo>
                    <a:pt x="0" y="98551"/>
                  </a:lnTo>
                  <a:lnTo>
                    <a:pt x="0" y="492760"/>
                  </a:lnTo>
                  <a:lnTo>
                    <a:pt x="7737" y="531143"/>
                  </a:lnTo>
                  <a:lnTo>
                    <a:pt x="28844" y="562467"/>
                  </a:lnTo>
                  <a:lnTo>
                    <a:pt x="60168" y="583574"/>
                  </a:lnTo>
                  <a:lnTo>
                    <a:pt x="98551" y="591312"/>
                  </a:lnTo>
                  <a:lnTo>
                    <a:pt x="7262368" y="591312"/>
                  </a:lnTo>
                  <a:lnTo>
                    <a:pt x="7300751" y="583574"/>
                  </a:lnTo>
                  <a:lnTo>
                    <a:pt x="7332075" y="562467"/>
                  </a:lnTo>
                  <a:lnTo>
                    <a:pt x="7353182" y="531143"/>
                  </a:lnTo>
                  <a:lnTo>
                    <a:pt x="7360920" y="492760"/>
                  </a:lnTo>
                  <a:lnTo>
                    <a:pt x="7360920" y="98551"/>
                  </a:lnTo>
                  <a:lnTo>
                    <a:pt x="7353182" y="60168"/>
                  </a:lnTo>
                  <a:lnTo>
                    <a:pt x="7332075" y="28844"/>
                  </a:lnTo>
                  <a:lnTo>
                    <a:pt x="7300751" y="7737"/>
                  </a:lnTo>
                  <a:lnTo>
                    <a:pt x="7262368" y="0"/>
                  </a:lnTo>
                  <a:close/>
                </a:path>
              </a:pathLst>
            </a:custGeom>
            <a:solidFill>
              <a:srgbClr val="39935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363980" y="1719072"/>
              <a:ext cx="7360920" cy="591820"/>
            </a:xfrm>
            <a:custGeom>
              <a:avLst/>
              <a:gdLst/>
              <a:ahLst/>
              <a:cxnLst/>
              <a:rect l="l" t="t" r="r" b="b"/>
              <a:pathLst>
                <a:path w="7360920" h="591819">
                  <a:moveTo>
                    <a:pt x="0" y="98551"/>
                  </a:moveTo>
                  <a:lnTo>
                    <a:pt x="7737" y="60168"/>
                  </a:lnTo>
                  <a:lnTo>
                    <a:pt x="28844" y="28844"/>
                  </a:lnTo>
                  <a:lnTo>
                    <a:pt x="60168" y="7737"/>
                  </a:lnTo>
                  <a:lnTo>
                    <a:pt x="98551" y="0"/>
                  </a:lnTo>
                  <a:lnTo>
                    <a:pt x="7262368" y="0"/>
                  </a:lnTo>
                  <a:lnTo>
                    <a:pt x="7300751" y="7737"/>
                  </a:lnTo>
                  <a:lnTo>
                    <a:pt x="7332075" y="28844"/>
                  </a:lnTo>
                  <a:lnTo>
                    <a:pt x="7353182" y="60168"/>
                  </a:lnTo>
                  <a:lnTo>
                    <a:pt x="7360920" y="98551"/>
                  </a:lnTo>
                  <a:lnTo>
                    <a:pt x="7360920" y="492760"/>
                  </a:lnTo>
                  <a:lnTo>
                    <a:pt x="7353182" y="531143"/>
                  </a:lnTo>
                  <a:lnTo>
                    <a:pt x="7332075" y="562467"/>
                  </a:lnTo>
                  <a:lnTo>
                    <a:pt x="7300751" y="583574"/>
                  </a:lnTo>
                  <a:lnTo>
                    <a:pt x="7262368" y="591312"/>
                  </a:lnTo>
                  <a:lnTo>
                    <a:pt x="98551" y="591312"/>
                  </a:lnTo>
                  <a:lnTo>
                    <a:pt x="60168" y="583574"/>
                  </a:lnTo>
                  <a:lnTo>
                    <a:pt x="28844" y="562467"/>
                  </a:lnTo>
                  <a:lnTo>
                    <a:pt x="7737" y="531143"/>
                  </a:lnTo>
                  <a:lnTo>
                    <a:pt x="0" y="492760"/>
                  </a:lnTo>
                  <a:lnTo>
                    <a:pt x="0" y="98551"/>
                  </a:lnTo>
                  <a:close/>
                </a:path>
              </a:pathLst>
            </a:custGeom>
            <a:ln w="12700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1641729" y="1828545"/>
            <a:ext cx="8743315" cy="18897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05"/>
              </a:spcBef>
            </a:pPr>
            <a:r>
              <a:rPr dirty="0" sz="2000" spc="-114">
                <a:solidFill>
                  <a:srgbClr val="F1F1F1"/>
                </a:solidFill>
                <a:latin typeface="Arial Black"/>
                <a:cs typeface="Arial Black"/>
              </a:rPr>
              <a:t>For</a:t>
            </a:r>
            <a:r>
              <a:rPr dirty="0" sz="2000" spc="-120">
                <a:solidFill>
                  <a:srgbClr val="F1F1F1"/>
                </a:solidFill>
                <a:latin typeface="Arial Black"/>
                <a:cs typeface="Arial Black"/>
              </a:rPr>
              <a:t> </a:t>
            </a:r>
            <a:r>
              <a:rPr dirty="0" sz="2000" spc="-80">
                <a:solidFill>
                  <a:srgbClr val="F1F1F1"/>
                </a:solidFill>
                <a:latin typeface="Arial Black"/>
                <a:cs typeface="Arial Black"/>
              </a:rPr>
              <a:t>the</a:t>
            </a:r>
            <a:r>
              <a:rPr dirty="0" sz="2000" spc="-125">
                <a:solidFill>
                  <a:srgbClr val="F1F1F1"/>
                </a:solidFill>
                <a:latin typeface="Arial Black"/>
                <a:cs typeface="Arial Black"/>
              </a:rPr>
              <a:t> </a:t>
            </a:r>
            <a:r>
              <a:rPr dirty="0" sz="2000" spc="-114">
                <a:solidFill>
                  <a:srgbClr val="F1F1F1"/>
                </a:solidFill>
                <a:latin typeface="Arial Black"/>
                <a:cs typeface="Arial Black"/>
              </a:rPr>
              <a:t>general</a:t>
            </a:r>
            <a:r>
              <a:rPr dirty="0" sz="2000" spc="-140">
                <a:solidFill>
                  <a:srgbClr val="F1F1F1"/>
                </a:solidFill>
                <a:latin typeface="Arial Black"/>
                <a:cs typeface="Arial Black"/>
              </a:rPr>
              <a:t> </a:t>
            </a:r>
            <a:r>
              <a:rPr dirty="0" sz="2000" spc="-10">
                <a:solidFill>
                  <a:srgbClr val="F1F1F1"/>
                </a:solidFill>
                <a:latin typeface="Arial Black"/>
                <a:cs typeface="Arial Black"/>
              </a:rPr>
              <a:t>public:</a:t>
            </a:r>
            <a:endParaRPr sz="2000">
              <a:latin typeface="Arial Black"/>
              <a:cs typeface="Arial Black"/>
            </a:endParaRPr>
          </a:p>
          <a:p>
            <a:pPr marL="240665" indent="-227965">
              <a:lnSpc>
                <a:spcPct val="100000"/>
              </a:lnSpc>
              <a:spcBef>
                <a:spcPts val="2105"/>
              </a:spcBef>
              <a:buFont typeface="Arial"/>
              <a:buChar char="•"/>
              <a:tabLst>
                <a:tab pos="240665" algn="l"/>
              </a:tabLst>
            </a:pPr>
            <a:r>
              <a:rPr dirty="0" sz="2000" spc="-110">
                <a:solidFill>
                  <a:srgbClr val="044266"/>
                </a:solidFill>
                <a:latin typeface="Arial Black"/>
                <a:cs typeface="Arial Black"/>
              </a:rPr>
              <a:t>Avoid</a:t>
            </a:r>
            <a:r>
              <a:rPr dirty="0" sz="2000" spc="-125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2000" spc="-100">
                <a:solidFill>
                  <a:srgbClr val="044266"/>
                </a:solidFill>
                <a:latin typeface="Arial Black"/>
                <a:cs typeface="Arial Black"/>
              </a:rPr>
              <a:t>unprotected</a:t>
            </a:r>
            <a:r>
              <a:rPr dirty="0" sz="2000" spc="-135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2000" spc="-150">
                <a:solidFill>
                  <a:srgbClr val="044266"/>
                </a:solidFill>
                <a:latin typeface="Arial Black"/>
                <a:cs typeface="Arial Black"/>
              </a:rPr>
              <a:t>exposures</a:t>
            </a:r>
            <a:r>
              <a:rPr dirty="0" sz="2000" spc="-160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2000" spc="120">
                <a:solidFill>
                  <a:srgbClr val="044266"/>
                </a:solidFill>
                <a:latin typeface="Arial"/>
                <a:cs typeface="Arial"/>
              </a:rPr>
              <a:t>to</a:t>
            </a:r>
            <a:r>
              <a:rPr dirty="0" sz="2000" spc="-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44266"/>
                </a:solidFill>
                <a:latin typeface="Arial"/>
                <a:cs typeface="Arial"/>
              </a:rPr>
              <a:t>sick</a:t>
            </a:r>
            <a:r>
              <a:rPr dirty="0" sz="2000" spc="-2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2000" spc="120">
                <a:solidFill>
                  <a:srgbClr val="044266"/>
                </a:solidFill>
                <a:latin typeface="Arial"/>
                <a:cs typeface="Arial"/>
              </a:rPr>
              <a:t>or</a:t>
            </a:r>
            <a:r>
              <a:rPr dirty="0" sz="2000" spc="-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2000" spc="50">
                <a:solidFill>
                  <a:srgbClr val="044266"/>
                </a:solidFill>
                <a:latin typeface="Arial"/>
                <a:cs typeface="Arial"/>
              </a:rPr>
              <a:t>dead</a:t>
            </a:r>
            <a:r>
              <a:rPr dirty="0" sz="2000" spc="-1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2000" spc="35">
                <a:solidFill>
                  <a:srgbClr val="044266"/>
                </a:solidFill>
                <a:latin typeface="Arial"/>
                <a:cs typeface="Arial"/>
              </a:rPr>
              <a:t>animals</a:t>
            </a:r>
            <a:endParaRPr sz="2000">
              <a:latin typeface="Arial"/>
              <a:cs typeface="Arial"/>
            </a:endParaRPr>
          </a:p>
          <a:p>
            <a:pPr marL="241300" marR="5080" indent="-228600">
              <a:lnSpc>
                <a:spcPct val="102000"/>
              </a:lnSpc>
              <a:spcBef>
                <a:spcPts val="42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000" spc="-90">
                <a:solidFill>
                  <a:srgbClr val="044266"/>
                </a:solidFill>
                <a:latin typeface="Arial Black"/>
                <a:cs typeface="Arial Black"/>
              </a:rPr>
              <a:t>Do</a:t>
            </a:r>
            <a:r>
              <a:rPr dirty="0" sz="2000" spc="-120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2000" spc="-55">
                <a:solidFill>
                  <a:srgbClr val="044266"/>
                </a:solidFill>
                <a:latin typeface="Arial Black"/>
                <a:cs typeface="Arial Black"/>
              </a:rPr>
              <a:t>not</a:t>
            </a:r>
            <a:r>
              <a:rPr dirty="0" sz="2000" spc="-135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2000" spc="-114">
                <a:solidFill>
                  <a:srgbClr val="044266"/>
                </a:solidFill>
                <a:latin typeface="Arial Black"/>
                <a:cs typeface="Arial Black"/>
              </a:rPr>
              <a:t>eat</a:t>
            </a:r>
            <a:r>
              <a:rPr dirty="0" sz="2000" spc="-130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2000" spc="-50">
                <a:solidFill>
                  <a:srgbClr val="044266"/>
                </a:solidFill>
                <a:latin typeface="Arial Black"/>
                <a:cs typeface="Arial Black"/>
              </a:rPr>
              <a:t>or</a:t>
            </a:r>
            <a:r>
              <a:rPr dirty="0" sz="2000" spc="-125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2000" spc="-100">
                <a:solidFill>
                  <a:srgbClr val="044266"/>
                </a:solidFill>
                <a:latin typeface="Arial Black"/>
                <a:cs typeface="Arial Black"/>
              </a:rPr>
              <a:t>prepare</a:t>
            </a:r>
            <a:r>
              <a:rPr dirty="0" sz="2000" spc="-125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2000" spc="-135">
                <a:solidFill>
                  <a:srgbClr val="044266"/>
                </a:solidFill>
                <a:latin typeface="Arial Black"/>
                <a:cs typeface="Arial Black"/>
              </a:rPr>
              <a:t>uncooked</a:t>
            </a:r>
            <a:r>
              <a:rPr dirty="0" sz="2000" spc="-155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2000" spc="-50">
                <a:solidFill>
                  <a:srgbClr val="044266"/>
                </a:solidFill>
                <a:latin typeface="Arial Black"/>
                <a:cs typeface="Arial Black"/>
              </a:rPr>
              <a:t>or</a:t>
            </a:r>
            <a:r>
              <a:rPr dirty="0" sz="2000" spc="-125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2000" spc="-120">
                <a:solidFill>
                  <a:srgbClr val="044266"/>
                </a:solidFill>
                <a:latin typeface="Arial Black"/>
                <a:cs typeface="Arial Black"/>
              </a:rPr>
              <a:t>undercooked</a:t>
            </a:r>
            <a:r>
              <a:rPr dirty="0" sz="2000" spc="-160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2000" spc="-75">
                <a:solidFill>
                  <a:srgbClr val="044266"/>
                </a:solidFill>
                <a:latin typeface="Arial Black"/>
                <a:cs typeface="Arial Black"/>
              </a:rPr>
              <a:t>food</a:t>
            </a:r>
            <a:r>
              <a:rPr dirty="0" sz="2000" spc="-125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2000" spc="-114">
                <a:solidFill>
                  <a:srgbClr val="044266"/>
                </a:solidFill>
                <a:latin typeface="Arial Black"/>
                <a:cs typeface="Arial Black"/>
              </a:rPr>
              <a:t>products</a:t>
            </a:r>
            <a:r>
              <a:rPr dirty="0" sz="2000" spc="-140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2000" spc="-10">
                <a:solidFill>
                  <a:srgbClr val="044266"/>
                </a:solidFill>
                <a:latin typeface="Arial"/>
                <a:cs typeface="Arial"/>
              </a:rPr>
              <a:t>(e.g. </a:t>
            </a:r>
            <a:r>
              <a:rPr dirty="0" sz="2000" spc="70">
                <a:solidFill>
                  <a:srgbClr val="044266"/>
                </a:solidFill>
                <a:latin typeface="Arial"/>
                <a:cs typeface="Arial"/>
              </a:rPr>
              <a:t>raw</a:t>
            </a:r>
            <a:r>
              <a:rPr dirty="0" sz="2000" spc="-1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2000" spc="55">
                <a:solidFill>
                  <a:srgbClr val="044266"/>
                </a:solidFill>
                <a:latin typeface="Arial"/>
                <a:cs typeface="Arial"/>
              </a:rPr>
              <a:t>milk,</a:t>
            </a:r>
            <a:r>
              <a:rPr dirty="0" sz="2000" spc="1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2000" spc="70">
                <a:solidFill>
                  <a:srgbClr val="044266"/>
                </a:solidFill>
                <a:latin typeface="Arial"/>
                <a:cs typeface="Arial"/>
              </a:rPr>
              <a:t>raw</a:t>
            </a:r>
            <a:r>
              <a:rPr dirty="0" sz="2000" spc="1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044266"/>
                </a:solidFill>
                <a:latin typeface="Arial"/>
                <a:cs typeface="Arial"/>
              </a:rPr>
              <a:t>cheeses)</a:t>
            </a:r>
            <a:r>
              <a:rPr dirty="0" sz="2000" spc="-4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2000" spc="125">
                <a:solidFill>
                  <a:srgbClr val="044266"/>
                </a:solidFill>
                <a:latin typeface="Arial"/>
                <a:cs typeface="Arial"/>
              </a:rPr>
              <a:t>from</a:t>
            </a:r>
            <a:r>
              <a:rPr dirty="0" sz="2000" spc="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2000" spc="45">
                <a:solidFill>
                  <a:srgbClr val="044266"/>
                </a:solidFill>
                <a:latin typeface="Arial"/>
                <a:cs typeface="Arial"/>
              </a:rPr>
              <a:t>animals</a:t>
            </a:r>
            <a:r>
              <a:rPr dirty="0" sz="2000" spc="-1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2000" spc="105">
                <a:solidFill>
                  <a:srgbClr val="044266"/>
                </a:solidFill>
                <a:latin typeface="Arial"/>
                <a:cs typeface="Arial"/>
              </a:rPr>
              <a:t>with</a:t>
            </a:r>
            <a:r>
              <a:rPr dirty="0" sz="2000">
                <a:solidFill>
                  <a:srgbClr val="044266"/>
                </a:solidFill>
                <a:latin typeface="Arial"/>
                <a:cs typeface="Arial"/>
              </a:rPr>
              <a:t> suspected</a:t>
            </a:r>
            <a:r>
              <a:rPr dirty="0" sz="2000" spc="-2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2000" spc="120">
                <a:solidFill>
                  <a:srgbClr val="044266"/>
                </a:solidFill>
                <a:latin typeface="Arial"/>
                <a:cs typeface="Arial"/>
              </a:rPr>
              <a:t>or</a:t>
            </a:r>
            <a:r>
              <a:rPr dirty="0" sz="2000" spc="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2000" spc="75">
                <a:solidFill>
                  <a:srgbClr val="044266"/>
                </a:solidFill>
                <a:latin typeface="Arial"/>
                <a:cs typeface="Arial"/>
              </a:rPr>
              <a:t>confirmed </a:t>
            </a:r>
            <a:r>
              <a:rPr dirty="0" sz="2000" spc="60">
                <a:solidFill>
                  <a:srgbClr val="044266"/>
                </a:solidFill>
                <a:latin typeface="Arial"/>
                <a:cs typeface="Arial"/>
              </a:rPr>
              <a:t>infection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831850" y="3974338"/>
            <a:ext cx="10528300" cy="2167890"/>
            <a:chOff x="831850" y="3974338"/>
            <a:chExt cx="10528300" cy="2167890"/>
          </a:xfrm>
        </p:grpSpPr>
        <p:sp>
          <p:nvSpPr>
            <p:cNvPr id="10" name="object 10" descr=""/>
            <p:cNvSpPr/>
            <p:nvPr/>
          </p:nvSpPr>
          <p:spPr>
            <a:xfrm>
              <a:off x="838200" y="4276344"/>
              <a:ext cx="10515600" cy="1859280"/>
            </a:xfrm>
            <a:custGeom>
              <a:avLst/>
              <a:gdLst/>
              <a:ahLst/>
              <a:cxnLst/>
              <a:rect l="l" t="t" r="r" b="b"/>
              <a:pathLst>
                <a:path w="10515600" h="1859279">
                  <a:moveTo>
                    <a:pt x="10515600" y="0"/>
                  </a:moveTo>
                  <a:lnTo>
                    <a:pt x="0" y="0"/>
                  </a:lnTo>
                  <a:lnTo>
                    <a:pt x="0" y="1859279"/>
                  </a:lnTo>
                  <a:lnTo>
                    <a:pt x="10515600" y="1859279"/>
                  </a:lnTo>
                  <a:lnTo>
                    <a:pt x="10515600" y="0"/>
                  </a:lnTo>
                  <a:close/>
                </a:path>
              </a:pathLst>
            </a:custGeom>
            <a:solidFill>
              <a:srgbClr val="F1F1F1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838200" y="4276344"/>
              <a:ext cx="10515600" cy="1859280"/>
            </a:xfrm>
            <a:custGeom>
              <a:avLst/>
              <a:gdLst/>
              <a:ahLst/>
              <a:cxnLst/>
              <a:rect l="l" t="t" r="r" b="b"/>
              <a:pathLst>
                <a:path w="10515600" h="1859279">
                  <a:moveTo>
                    <a:pt x="0" y="1859279"/>
                  </a:moveTo>
                  <a:lnTo>
                    <a:pt x="10515600" y="1859279"/>
                  </a:lnTo>
                  <a:lnTo>
                    <a:pt x="10515600" y="0"/>
                  </a:lnTo>
                  <a:lnTo>
                    <a:pt x="0" y="0"/>
                  </a:lnTo>
                  <a:lnTo>
                    <a:pt x="0" y="1859279"/>
                  </a:lnTo>
                  <a:close/>
                </a:path>
              </a:pathLst>
            </a:custGeom>
            <a:ln w="12700">
              <a:solidFill>
                <a:srgbClr val="39935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363980" y="3980688"/>
              <a:ext cx="7360920" cy="591820"/>
            </a:xfrm>
            <a:custGeom>
              <a:avLst/>
              <a:gdLst/>
              <a:ahLst/>
              <a:cxnLst/>
              <a:rect l="l" t="t" r="r" b="b"/>
              <a:pathLst>
                <a:path w="7360920" h="591820">
                  <a:moveTo>
                    <a:pt x="7262368" y="0"/>
                  </a:moveTo>
                  <a:lnTo>
                    <a:pt x="98551" y="0"/>
                  </a:lnTo>
                  <a:lnTo>
                    <a:pt x="60168" y="7737"/>
                  </a:lnTo>
                  <a:lnTo>
                    <a:pt x="28844" y="28844"/>
                  </a:lnTo>
                  <a:lnTo>
                    <a:pt x="7737" y="60168"/>
                  </a:lnTo>
                  <a:lnTo>
                    <a:pt x="0" y="98551"/>
                  </a:lnTo>
                  <a:lnTo>
                    <a:pt x="0" y="492760"/>
                  </a:lnTo>
                  <a:lnTo>
                    <a:pt x="7737" y="531143"/>
                  </a:lnTo>
                  <a:lnTo>
                    <a:pt x="28844" y="562467"/>
                  </a:lnTo>
                  <a:lnTo>
                    <a:pt x="60168" y="583574"/>
                  </a:lnTo>
                  <a:lnTo>
                    <a:pt x="98551" y="591312"/>
                  </a:lnTo>
                  <a:lnTo>
                    <a:pt x="7262368" y="591312"/>
                  </a:lnTo>
                  <a:lnTo>
                    <a:pt x="7300751" y="583574"/>
                  </a:lnTo>
                  <a:lnTo>
                    <a:pt x="7332075" y="562467"/>
                  </a:lnTo>
                  <a:lnTo>
                    <a:pt x="7353182" y="531143"/>
                  </a:lnTo>
                  <a:lnTo>
                    <a:pt x="7360920" y="492760"/>
                  </a:lnTo>
                  <a:lnTo>
                    <a:pt x="7360920" y="98551"/>
                  </a:lnTo>
                  <a:lnTo>
                    <a:pt x="7353182" y="60168"/>
                  </a:lnTo>
                  <a:lnTo>
                    <a:pt x="7332075" y="28844"/>
                  </a:lnTo>
                  <a:lnTo>
                    <a:pt x="7300751" y="7737"/>
                  </a:lnTo>
                  <a:lnTo>
                    <a:pt x="7262368" y="0"/>
                  </a:lnTo>
                  <a:close/>
                </a:path>
              </a:pathLst>
            </a:custGeom>
            <a:solidFill>
              <a:srgbClr val="39935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363980" y="3980688"/>
              <a:ext cx="7360920" cy="591820"/>
            </a:xfrm>
            <a:custGeom>
              <a:avLst/>
              <a:gdLst/>
              <a:ahLst/>
              <a:cxnLst/>
              <a:rect l="l" t="t" r="r" b="b"/>
              <a:pathLst>
                <a:path w="7360920" h="591820">
                  <a:moveTo>
                    <a:pt x="0" y="98551"/>
                  </a:moveTo>
                  <a:lnTo>
                    <a:pt x="7737" y="60168"/>
                  </a:lnTo>
                  <a:lnTo>
                    <a:pt x="28844" y="28844"/>
                  </a:lnTo>
                  <a:lnTo>
                    <a:pt x="60168" y="7737"/>
                  </a:lnTo>
                  <a:lnTo>
                    <a:pt x="98551" y="0"/>
                  </a:lnTo>
                  <a:lnTo>
                    <a:pt x="7262368" y="0"/>
                  </a:lnTo>
                  <a:lnTo>
                    <a:pt x="7300751" y="7737"/>
                  </a:lnTo>
                  <a:lnTo>
                    <a:pt x="7332075" y="28844"/>
                  </a:lnTo>
                  <a:lnTo>
                    <a:pt x="7353182" y="60168"/>
                  </a:lnTo>
                  <a:lnTo>
                    <a:pt x="7360920" y="98551"/>
                  </a:lnTo>
                  <a:lnTo>
                    <a:pt x="7360920" y="492760"/>
                  </a:lnTo>
                  <a:lnTo>
                    <a:pt x="7353182" y="531143"/>
                  </a:lnTo>
                  <a:lnTo>
                    <a:pt x="7332075" y="562467"/>
                  </a:lnTo>
                  <a:lnTo>
                    <a:pt x="7300751" y="583574"/>
                  </a:lnTo>
                  <a:lnTo>
                    <a:pt x="7262368" y="591312"/>
                  </a:lnTo>
                  <a:lnTo>
                    <a:pt x="98551" y="591312"/>
                  </a:lnTo>
                  <a:lnTo>
                    <a:pt x="60168" y="583574"/>
                  </a:lnTo>
                  <a:lnTo>
                    <a:pt x="28844" y="562467"/>
                  </a:lnTo>
                  <a:lnTo>
                    <a:pt x="7737" y="531143"/>
                  </a:lnTo>
                  <a:lnTo>
                    <a:pt x="0" y="492760"/>
                  </a:lnTo>
                  <a:lnTo>
                    <a:pt x="0" y="98551"/>
                  </a:lnTo>
                  <a:close/>
                </a:path>
              </a:pathLst>
            </a:custGeom>
            <a:ln w="12700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1641729" y="4090796"/>
            <a:ext cx="8484235" cy="1889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00"/>
              </a:spcBef>
            </a:pPr>
            <a:r>
              <a:rPr dirty="0" sz="2000" spc="-120">
                <a:solidFill>
                  <a:srgbClr val="F1F1F1"/>
                </a:solidFill>
                <a:latin typeface="Arial Black"/>
                <a:cs typeface="Arial Black"/>
              </a:rPr>
              <a:t>Farmers/Livestock</a:t>
            </a:r>
            <a:r>
              <a:rPr dirty="0" sz="2000" spc="-25">
                <a:solidFill>
                  <a:srgbClr val="F1F1F1"/>
                </a:solidFill>
                <a:latin typeface="Arial Black"/>
                <a:cs typeface="Arial Black"/>
              </a:rPr>
              <a:t> </a:t>
            </a:r>
            <a:r>
              <a:rPr dirty="0" sz="2000" spc="-20">
                <a:solidFill>
                  <a:srgbClr val="F1F1F1"/>
                </a:solidFill>
                <a:latin typeface="Arial Black"/>
                <a:cs typeface="Arial Black"/>
              </a:rPr>
              <a:t>owners/Workers:</a:t>
            </a:r>
            <a:endParaRPr sz="2000">
              <a:latin typeface="Arial Black"/>
              <a:cs typeface="Arial Black"/>
            </a:endParaRPr>
          </a:p>
          <a:p>
            <a:pPr marL="241300" marR="592455" indent="-228600">
              <a:lnSpc>
                <a:spcPct val="102499"/>
              </a:lnSpc>
              <a:spcBef>
                <a:spcPts val="205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000" spc="-110">
                <a:solidFill>
                  <a:srgbClr val="044266"/>
                </a:solidFill>
                <a:latin typeface="Arial Black"/>
                <a:cs typeface="Arial Black"/>
              </a:rPr>
              <a:t>Avoid</a:t>
            </a:r>
            <a:r>
              <a:rPr dirty="0" sz="2000" spc="-130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2000" spc="-100">
                <a:solidFill>
                  <a:srgbClr val="044266"/>
                </a:solidFill>
                <a:latin typeface="Arial Black"/>
                <a:cs typeface="Arial Black"/>
              </a:rPr>
              <a:t>unprotected</a:t>
            </a:r>
            <a:r>
              <a:rPr dirty="0" sz="2000" spc="-135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2000" spc="-150">
                <a:solidFill>
                  <a:srgbClr val="044266"/>
                </a:solidFill>
                <a:latin typeface="Arial Black"/>
                <a:cs typeface="Arial Black"/>
              </a:rPr>
              <a:t>exposures</a:t>
            </a:r>
            <a:r>
              <a:rPr dirty="0" sz="2000" spc="-165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2000" spc="120">
                <a:solidFill>
                  <a:srgbClr val="044266"/>
                </a:solidFill>
                <a:latin typeface="Arial"/>
                <a:cs typeface="Arial"/>
              </a:rPr>
              <a:t>to</a:t>
            </a:r>
            <a:r>
              <a:rPr dirty="0" sz="2000" spc="-1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44266"/>
                </a:solidFill>
                <a:latin typeface="Arial"/>
                <a:cs typeface="Arial"/>
              </a:rPr>
              <a:t>sick</a:t>
            </a:r>
            <a:r>
              <a:rPr dirty="0" sz="2000" spc="-2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2000" spc="120">
                <a:solidFill>
                  <a:srgbClr val="044266"/>
                </a:solidFill>
                <a:latin typeface="Arial"/>
                <a:cs typeface="Arial"/>
              </a:rPr>
              <a:t>or</a:t>
            </a:r>
            <a:r>
              <a:rPr dirty="0" sz="2000" spc="-1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2000" spc="50">
                <a:solidFill>
                  <a:srgbClr val="044266"/>
                </a:solidFill>
                <a:latin typeface="Arial"/>
                <a:cs typeface="Arial"/>
              </a:rPr>
              <a:t>dead</a:t>
            </a:r>
            <a:r>
              <a:rPr dirty="0" sz="2000" spc="-1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2000" spc="45">
                <a:solidFill>
                  <a:srgbClr val="044266"/>
                </a:solidFill>
                <a:latin typeface="Arial"/>
                <a:cs typeface="Arial"/>
              </a:rPr>
              <a:t>animals</a:t>
            </a:r>
            <a:r>
              <a:rPr dirty="0" sz="2000" spc="-2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2000" spc="75">
                <a:solidFill>
                  <a:srgbClr val="044266"/>
                </a:solidFill>
                <a:latin typeface="Arial"/>
                <a:cs typeface="Arial"/>
              </a:rPr>
              <a:t>and</a:t>
            </a:r>
            <a:r>
              <a:rPr dirty="0" sz="2000" spc="-2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2000" spc="75">
                <a:solidFill>
                  <a:srgbClr val="044266"/>
                </a:solidFill>
                <a:latin typeface="Arial"/>
                <a:cs typeface="Arial"/>
              </a:rPr>
              <a:t>their </a:t>
            </a:r>
            <a:r>
              <a:rPr dirty="0" sz="2000" spc="65">
                <a:solidFill>
                  <a:srgbClr val="044266"/>
                </a:solidFill>
                <a:latin typeface="Arial"/>
                <a:cs typeface="Arial"/>
              </a:rPr>
              <a:t>environment</a:t>
            </a:r>
            <a:endParaRPr sz="2000">
              <a:latin typeface="Arial"/>
              <a:cs typeface="Arial"/>
            </a:endParaRPr>
          </a:p>
          <a:p>
            <a:pPr marL="241300" marR="5080" indent="-228600">
              <a:lnSpc>
                <a:spcPct val="102000"/>
              </a:lnSpc>
              <a:spcBef>
                <a:spcPts val="409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000" spc="-110">
                <a:solidFill>
                  <a:srgbClr val="044266"/>
                </a:solidFill>
                <a:latin typeface="Arial Black"/>
                <a:cs typeface="Arial Black"/>
              </a:rPr>
              <a:t>Wear</a:t>
            </a:r>
            <a:r>
              <a:rPr dirty="0" sz="2000" spc="-135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2000" spc="-85">
                <a:solidFill>
                  <a:srgbClr val="044266"/>
                </a:solidFill>
                <a:latin typeface="Arial Black"/>
                <a:cs typeface="Arial Black"/>
              </a:rPr>
              <a:t>appropriate</a:t>
            </a:r>
            <a:r>
              <a:rPr dirty="0" sz="2000" spc="-130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2000" spc="-254">
                <a:solidFill>
                  <a:srgbClr val="044266"/>
                </a:solidFill>
                <a:latin typeface="Arial Black"/>
                <a:cs typeface="Arial Black"/>
              </a:rPr>
              <a:t>PPE</a:t>
            </a:r>
            <a:r>
              <a:rPr dirty="0" sz="2000" spc="-125">
                <a:solidFill>
                  <a:srgbClr val="044266"/>
                </a:solidFill>
                <a:latin typeface="Arial Black"/>
                <a:cs typeface="Arial Black"/>
              </a:rPr>
              <a:t> </a:t>
            </a:r>
            <a:r>
              <a:rPr dirty="0" sz="2000" spc="80">
                <a:solidFill>
                  <a:srgbClr val="044266"/>
                </a:solidFill>
                <a:latin typeface="Arial"/>
                <a:cs typeface="Arial"/>
              </a:rPr>
              <a:t>when</a:t>
            </a:r>
            <a:r>
              <a:rPr dirty="0" sz="2000" spc="-4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2000" spc="60">
                <a:solidFill>
                  <a:srgbClr val="044266"/>
                </a:solidFill>
                <a:latin typeface="Arial"/>
                <a:cs typeface="Arial"/>
              </a:rPr>
              <a:t>handling</a:t>
            </a:r>
            <a:r>
              <a:rPr dirty="0" sz="2000" spc="-1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2000" spc="70">
                <a:solidFill>
                  <a:srgbClr val="044266"/>
                </a:solidFill>
                <a:latin typeface="Arial"/>
                <a:cs typeface="Arial"/>
              </a:rPr>
              <a:t>potentially</a:t>
            </a:r>
            <a:r>
              <a:rPr dirty="0" sz="2000" spc="-20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2000" spc="60">
                <a:solidFill>
                  <a:srgbClr val="044266"/>
                </a:solidFill>
                <a:latin typeface="Arial"/>
                <a:cs typeface="Arial"/>
              </a:rPr>
              <a:t>infected</a:t>
            </a:r>
            <a:r>
              <a:rPr dirty="0" sz="2000" spc="-2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2000" spc="45">
                <a:solidFill>
                  <a:srgbClr val="044266"/>
                </a:solidFill>
                <a:latin typeface="Arial"/>
                <a:cs typeface="Arial"/>
              </a:rPr>
              <a:t>animals</a:t>
            </a:r>
            <a:r>
              <a:rPr dirty="0" sz="2000" spc="-25">
                <a:solidFill>
                  <a:srgbClr val="044266"/>
                </a:solidFill>
                <a:latin typeface="Arial"/>
                <a:cs typeface="Arial"/>
              </a:rPr>
              <a:t> </a:t>
            </a:r>
            <a:r>
              <a:rPr dirty="0" sz="2000" spc="90">
                <a:solidFill>
                  <a:srgbClr val="044266"/>
                </a:solidFill>
                <a:latin typeface="Arial"/>
                <a:cs typeface="Arial"/>
              </a:rPr>
              <a:t>or </a:t>
            </a:r>
            <a:r>
              <a:rPr dirty="0" sz="2000" spc="45">
                <a:solidFill>
                  <a:srgbClr val="044266"/>
                </a:solidFill>
                <a:latin typeface="Arial"/>
                <a:cs typeface="Arial"/>
              </a:rPr>
              <a:t>materials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8575" rIns="0" bIns="0" rtlCol="0" vert="horz">
            <a:spAutoFit/>
          </a:bodyPr>
          <a:lstStyle/>
          <a:p>
            <a:pPr marL="168910">
              <a:lnSpc>
                <a:spcPct val="100000"/>
              </a:lnSpc>
              <a:spcBef>
                <a:spcPts val="225"/>
              </a:spcBef>
            </a:pPr>
            <a:fld id="{81D60167-4931-47E6-BA6A-407CBD079E47}" type="slidenum">
              <a:rPr dirty="0" spc="-50"/>
              <a:t>4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6812" rIns="0" bIns="0" rtlCol="0" vert="horz">
            <a:spAutoFit/>
          </a:bodyPr>
          <a:lstStyle/>
          <a:p>
            <a:pPr marL="1550035" marR="5080" indent="-1537970">
              <a:lnSpc>
                <a:spcPts val="4320"/>
              </a:lnSpc>
              <a:spcBef>
                <a:spcPts val="640"/>
              </a:spcBef>
            </a:pPr>
            <a:r>
              <a:rPr dirty="0" sz="4000" spc="-10"/>
              <a:t>Recommendations</a:t>
            </a:r>
            <a:r>
              <a:rPr dirty="0" sz="4000" spc="-100"/>
              <a:t> </a:t>
            </a:r>
            <a:r>
              <a:rPr dirty="0" sz="4000"/>
              <a:t>for</a:t>
            </a:r>
            <a:r>
              <a:rPr dirty="0" sz="4000" spc="-90"/>
              <a:t> </a:t>
            </a:r>
            <a:r>
              <a:rPr dirty="0" sz="4000"/>
              <a:t>Public</a:t>
            </a:r>
            <a:r>
              <a:rPr dirty="0" sz="4000" spc="-114"/>
              <a:t> </a:t>
            </a:r>
            <a:r>
              <a:rPr dirty="0" sz="4000"/>
              <a:t>Health</a:t>
            </a:r>
            <a:r>
              <a:rPr dirty="0" sz="4000" spc="-114"/>
              <a:t> </a:t>
            </a:r>
            <a:r>
              <a:rPr dirty="0" sz="4000" spc="-10"/>
              <a:t>Investigation </a:t>
            </a:r>
            <a:r>
              <a:rPr dirty="0" sz="4000"/>
              <a:t>and</a:t>
            </a:r>
            <a:r>
              <a:rPr dirty="0" sz="4000" spc="-75"/>
              <a:t> </a:t>
            </a:r>
            <a:r>
              <a:rPr dirty="0" sz="4000"/>
              <a:t>Local</a:t>
            </a:r>
            <a:r>
              <a:rPr dirty="0" sz="4000" spc="-65"/>
              <a:t> </a:t>
            </a:r>
            <a:r>
              <a:rPr dirty="0" sz="4000"/>
              <a:t>Health</a:t>
            </a:r>
            <a:r>
              <a:rPr dirty="0" sz="4000" spc="-80"/>
              <a:t> </a:t>
            </a:r>
            <a:r>
              <a:rPr dirty="0" sz="4000" spc="-10"/>
              <a:t>Department</a:t>
            </a:r>
            <a:r>
              <a:rPr dirty="0" sz="4000" spc="-70"/>
              <a:t> </a:t>
            </a:r>
            <a:r>
              <a:rPr dirty="0" sz="4000" spc="-20"/>
              <a:t>Role</a:t>
            </a:r>
            <a:endParaRPr sz="4000"/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8575" rIns="0" bIns="0" rtlCol="0" vert="horz">
            <a:spAutoFit/>
          </a:bodyPr>
          <a:lstStyle/>
          <a:p>
            <a:pPr marL="168910">
              <a:lnSpc>
                <a:spcPct val="100000"/>
              </a:lnSpc>
              <a:spcBef>
                <a:spcPts val="225"/>
              </a:spcBef>
            </a:pPr>
            <a:fld id="{81D60167-4931-47E6-BA6A-407CBD079E47}" type="slidenum">
              <a:rPr dirty="0" spc="-50"/>
              <a:t>4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916939" y="1766696"/>
            <a:ext cx="10298430" cy="4035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indent="-457200">
              <a:lnSpc>
                <a:spcPts val="2090"/>
              </a:lnSpc>
              <a:spcBef>
                <a:spcPts val="100"/>
              </a:spcBef>
              <a:buFont typeface="Arial"/>
              <a:buChar char="•"/>
              <a:tabLst>
                <a:tab pos="469900" algn="l"/>
              </a:tabLst>
            </a:pPr>
            <a:r>
              <a:rPr dirty="0" sz="1800" b="1">
                <a:solidFill>
                  <a:srgbClr val="7BCC99"/>
                </a:solidFill>
                <a:latin typeface="Calibri"/>
                <a:cs typeface="Calibri"/>
              </a:rPr>
              <a:t>Monitor</a:t>
            </a:r>
            <a:r>
              <a:rPr dirty="0" sz="1800" spc="45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1800" spc="85" b="1">
                <a:solidFill>
                  <a:srgbClr val="FFFFFF"/>
                </a:solidFill>
                <a:latin typeface="Calibri"/>
                <a:cs typeface="Calibri"/>
              </a:rPr>
              <a:t>people</a:t>
            </a:r>
            <a:r>
              <a:rPr dirty="0" sz="1800" spc="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1800" spc="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75" b="1">
                <a:solidFill>
                  <a:srgbClr val="FFFFFF"/>
                </a:solidFill>
                <a:latin typeface="Calibri"/>
                <a:cs typeface="Calibri"/>
              </a:rPr>
              <a:t>exposure</a:t>
            </a:r>
            <a:r>
              <a:rPr dirty="0" sz="1800" spc="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800" spc="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105" b="1">
                <a:solidFill>
                  <a:srgbClr val="FFFFFF"/>
                </a:solidFill>
                <a:latin typeface="Calibri"/>
                <a:cs typeface="Calibri"/>
              </a:rPr>
              <a:t>animals</a:t>
            </a:r>
            <a:r>
              <a:rPr dirty="0" sz="18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75" b="1">
                <a:solidFill>
                  <a:srgbClr val="FFFFFF"/>
                </a:solidFill>
                <a:latin typeface="Calibri"/>
                <a:cs typeface="Calibri"/>
              </a:rPr>
              <a:t>infected</a:t>
            </a:r>
            <a:r>
              <a:rPr dirty="0" sz="1800" spc="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1800" spc="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45" b="1">
                <a:solidFill>
                  <a:srgbClr val="FFFFFF"/>
                </a:solidFill>
                <a:latin typeface="Calibri"/>
                <a:cs typeface="Calibri"/>
              </a:rPr>
              <a:t>HPAI.</a:t>
            </a:r>
            <a:endParaRPr sz="1800">
              <a:latin typeface="Calibri"/>
              <a:cs typeface="Calibri"/>
            </a:endParaRPr>
          </a:p>
          <a:p>
            <a:pPr lvl="1" marL="756285" indent="-286385">
              <a:lnSpc>
                <a:spcPts val="1525"/>
              </a:lnSpc>
              <a:buFont typeface="Arial"/>
              <a:buChar char="•"/>
              <a:tabLst>
                <a:tab pos="756285" algn="l"/>
              </a:tabLst>
            </a:pPr>
            <a:r>
              <a:rPr dirty="0" sz="1400" spc="10">
                <a:solidFill>
                  <a:srgbClr val="F1F1F1"/>
                </a:solidFill>
                <a:latin typeface="Calibri"/>
                <a:cs typeface="Calibri"/>
              </a:rPr>
              <a:t>Individuals</a:t>
            </a:r>
            <a:r>
              <a:rPr dirty="0" sz="1400" spc="6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10">
                <a:solidFill>
                  <a:srgbClr val="F1F1F1"/>
                </a:solidFill>
                <a:latin typeface="Calibri"/>
                <a:cs typeface="Calibri"/>
              </a:rPr>
              <a:t>with</a:t>
            </a:r>
            <a:r>
              <a:rPr dirty="0" sz="1400" spc="5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10" b="1">
                <a:solidFill>
                  <a:srgbClr val="7BCC99"/>
                </a:solidFill>
                <a:latin typeface="Calibri"/>
                <a:cs typeface="Calibri"/>
              </a:rPr>
              <a:t>known</a:t>
            </a:r>
            <a:r>
              <a:rPr dirty="0" sz="1400" spc="45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1400" spc="70" b="1">
                <a:solidFill>
                  <a:srgbClr val="7BCC99"/>
                </a:solidFill>
                <a:latin typeface="Calibri"/>
                <a:cs typeface="Calibri"/>
              </a:rPr>
              <a:t>exposures</a:t>
            </a:r>
            <a:r>
              <a:rPr dirty="0" sz="1400" spc="35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1400" spc="10" b="1">
                <a:solidFill>
                  <a:srgbClr val="7BCC99"/>
                </a:solidFill>
                <a:latin typeface="Calibri"/>
                <a:cs typeface="Calibri"/>
              </a:rPr>
              <a:t>to</a:t>
            </a:r>
            <a:r>
              <a:rPr dirty="0" sz="1400" spc="35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1400" spc="50" b="1">
                <a:solidFill>
                  <a:srgbClr val="7BCC99"/>
                </a:solidFill>
                <a:latin typeface="Calibri"/>
                <a:cs typeface="Calibri"/>
              </a:rPr>
              <a:t>HPAI-positive</a:t>
            </a:r>
            <a:r>
              <a:rPr dirty="0" sz="1400" spc="25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1400" spc="80" b="1">
                <a:solidFill>
                  <a:srgbClr val="7BCC99"/>
                </a:solidFill>
                <a:latin typeface="Calibri"/>
                <a:cs typeface="Calibri"/>
              </a:rPr>
              <a:t>animals</a:t>
            </a:r>
            <a:r>
              <a:rPr dirty="0" sz="1400" spc="40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1F1F1"/>
                </a:solidFill>
                <a:latin typeface="Calibri"/>
                <a:cs typeface="Calibri"/>
              </a:rPr>
              <a:t>(poultry,</a:t>
            </a:r>
            <a:r>
              <a:rPr dirty="0" sz="1400" spc="4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10">
                <a:solidFill>
                  <a:srgbClr val="F1F1F1"/>
                </a:solidFill>
                <a:latin typeface="Calibri"/>
                <a:cs typeface="Calibri"/>
              </a:rPr>
              <a:t>backyard</a:t>
            </a:r>
            <a:r>
              <a:rPr dirty="0" sz="1400" spc="7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50">
                <a:solidFill>
                  <a:srgbClr val="F1F1F1"/>
                </a:solidFill>
                <a:latin typeface="Calibri"/>
                <a:cs typeface="Calibri"/>
              </a:rPr>
              <a:t>flocks,</a:t>
            </a:r>
            <a:r>
              <a:rPr dirty="0" sz="1400" spc="6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1F1F1"/>
                </a:solidFill>
                <a:latin typeface="Calibri"/>
                <a:cs typeface="Calibri"/>
              </a:rPr>
              <a:t>etc.)</a:t>
            </a:r>
            <a:endParaRPr sz="1400">
              <a:latin typeface="Calibri"/>
              <a:cs typeface="Calibri"/>
            </a:endParaRPr>
          </a:p>
          <a:p>
            <a:pPr lvl="1" marL="756285" indent="-286385">
              <a:lnSpc>
                <a:spcPts val="1510"/>
              </a:lnSpc>
              <a:buFont typeface="Arial"/>
              <a:buChar char="•"/>
              <a:tabLst>
                <a:tab pos="756285" algn="l"/>
              </a:tabLst>
            </a:pPr>
            <a:r>
              <a:rPr dirty="0" sz="1400" spc="50">
                <a:solidFill>
                  <a:srgbClr val="F1F1F1"/>
                </a:solidFill>
                <a:latin typeface="Calibri"/>
                <a:cs typeface="Calibri"/>
              </a:rPr>
              <a:t>Public</a:t>
            </a:r>
            <a:r>
              <a:rPr dirty="0" sz="1400" spc="-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health</a:t>
            </a:r>
            <a:r>
              <a:rPr dirty="0" sz="1400" spc="-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70">
                <a:solidFill>
                  <a:srgbClr val="F1F1F1"/>
                </a:solidFill>
                <a:latin typeface="Calibri"/>
                <a:cs typeface="Calibri"/>
              </a:rPr>
              <a:t>is</a:t>
            </a:r>
            <a:r>
              <a:rPr dirty="0" sz="1400" spc="-2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notified</a:t>
            </a:r>
            <a:r>
              <a:rPr dirty="0" sz="1400" spc="-1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of</a:t>
            </a:r>
            <a:r>
              <a:rPr dirty="0" sz="1400" spc="-1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45">
                <a:solidFill>
                  <a:srgbClr val="F1F1F1"/>
                </a:solidFill>
                <a:latin typeface="Calibri"/>
                <a:cs typeface="Calibri"/>
              </a:rPr>
              <a:t>exposed</a:t>
            </a:r>
            <a:r>
              <a:rPr dirty="0" sz="1400" spc="-5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individuals</a:t>
            </a:r>
            <a:r>
              <a:rPr dirty="0" sz="1400" spc="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by</a:t>
            </a:r>
            <a:r>
              <a:rPr dirty="0" sz="1400" spc="-2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70">
                <a:solidFill>
                  <a:srgbClr val="F1F1F1"/>
                </a:solidFill>
                <a:latin typeface="Calibri"/>
                <a:cs typeface="Calibri"/>
              </a:rPr>
              <a:t>USDA</a:t>
            </a:r>
            <a:r>
              <a:rPr dirty="0" sz="1400" spc="-3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or</a:t>
            </a:r>
            <a:r>
              <a:rPr dirty="0" sz="1400" spc="-2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85">
                <a:solidFill>
                  <a:srgbClr val="F1F1F1"/>
                </a:solidFill>
                <a:latin typeface="Calibri"/>
                <a:cs typeface="Calibri"/>
              </a:rPr>
              <a:t>CT</a:t>
            </a:r>
            <a:r>
              <a:rPr dirty="0" sz="1400" spc="-1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Dept.</a:t>
            </a:r>
            <a:r>
              <a:rPr dirty="0" sz="1400" spc="-2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of</a:t>
            </a:r>
            <a:r>
              <a:rPr dirty="0" sz="1400" spc="-1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1F1F1"/>
                </a:solidFill>
                <a:latin typeface="Calibri"/>
                <a:cs typeface="Calibri"/>
              </a:rPr>
              <a:t>Agriculture</a:t>
            </a:r>
            <a:endParaRPr sz="1400">
              <a:latin typeface="Calibri"/>
              <a:cs typeface="Calibri"/>
            </a:endParaRPr>
          </a:p>
          <a:p>
            <a:pPr lvl="1" marL="756285" indent="-286385">
              <a:lnSpc>
                <a:spcPts val="1595"/>
              </a:lnSpc>
              <a:buFont typeface="Arial"/>
              <a:buChar char="•"/>
              <a:tabLst>
                <a:tab pos="756285" algn="l"/>
              </a:tabLst>
            </a:pPr>
            <a:r>
              <a:rPr dirty="0" sz="1400" spc="55">
                <a:solidFill>
                  <a:srgbClr val="F1F1F1"/>
                </a:solidFill>
                <a:latin typeface="Calibri"/>
                <a:cs typeface="Calibri"/>
              </a:rPr>
              <a:t>Exposed</a:t>
            </a:r>
            <a:r>
              <a:rPr dirty="0" sz="1400" spc="-5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individuals</a:t>
            </a:r>
            <a:r>
              <a:rPr dirty="0" sz="140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are</a:t>
            </a:r>
            <a:r>
              <a:rPr dirty="0" sz="1400" spc="-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monitored</a:t>
            </a:r>
            <a:r>
              <a:rPr dirty="0" sz="1400" spc="-1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10">
                <a:solidFill>
                  <a:srgbClr val="F1F1F1"/>
                </a:solidFill>
                <a:latin typeface="Calibri"/>
                <a:cs typeface="Calibri"/>
              </a:rPr>
              <a:t>for</a:t>
            </a:r>
            <a:r>
              <a:rPr dirty="0" sz="1400" spc="-1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20" b="1">
                <a:solidFill>
                  <a:srgbClr val="F1F1F1"/>
                </a:solidFill>
                <a:latin typeface="Calibri"/>
                <a:cs typeface="Calibri"/>
              </a:rPr>
              <a:t>10</a:t>
            </a:r>
            <a:r>
              <a:rPr dirty="0" sz="1400" spc="-5" b="1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80" b="1">
                <a:solidFill>
                  <a:srgbClr val="F1F1F1"/>
                </a:solidFill>
                <a:latin typeface="Calibri"/>
                <a:cs typeface="Calibri"/>
              </a:rPr>
              <a:t>days</a:t>
            </a:r>
            <a:r>
              <a:rPr dirty="0" sz="1400" spc="-35" b="1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following</a:t>
            </a:r>
            <a:r>
              <a:rPr dirty="0" sz="1400" spc="-1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10">
                <a:solidFill>
                  <a:srgbClr val="F1F1F1"/>
                </a:solidFill>
                <a:latin typeface="Calibri"/>
                <a:cs typeface="Calibri"/>
              </a:rPr>
              <a:t>their</a:t>
            </a:r>
            <a:r>
              <a:rPr dirty="0" sz="1400" spc="-2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last</a:t>
            </a:r>
            <a:r>
              <a:rPr dirty="0" sz="1400" spc="-1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known</a:t>
            </a:r>
            <a:r>
              <a:rPr dirty="0" sz="1400" spc="-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1F1F1"/>
                </a:solidFill>
                <a:latin typeface="Calibri"/>
                <a:cs typeface="Calibri"/>
              </a:rPr>
              <a:t>exposure</a:t>
            </a:r>
            <a:endParaRPr sz="1400">
              <a:latin typeface="Calibri"/>
              <a:cs typeface="Calibri"/>
            </a:endParaRPr>
          </a:p>
          <a:p>
            <a:pPr marL="469900" marR="106045" indent="-457834">
              <a:lnSpc>
                <a:spcPts val="1939"/>
              </a:lnSpc>
              <a:spcBef>
                <a:spcPts val="1520"/>
              </a:spcBef>
              <a:buFont typeface="Arial"/>
              <a:buChar char="•"/>
              <a:tabLst>
                <a:tab pos="469900" algn="l"/>
              </a:tabLst>
            </a:pPr>
            <a:r>
              <a:rPr dirty="0" sz="1800" spc="20">
                <a:solidFill>
                  <a:srgbClr val="FFFFFF"/>
                </a:solidFill>
                <a:latin typeface="Calibri"/>
                <a:cs typeface="Calibri"/>
              </a:rPr>
              <a:t>Infected</a:t>
            </a:r>
            <a:r>
              <a:rPr dirty="0" sz="18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20">
                <a:solidFill>
                  <a:srgbClr val="FFFFFF"/>
                </a:solidFill>
                <a:latin typeface="Calibri"/>
                <a:cs typeface="Calibri"/>
              </a:rPr>
              <a:t>individuals</a:t>
            </a:r>
            <a:r>
              <a:rPr dirty="0" sz="18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20">
                <a:solidFill>
                  <a:srgbClr val="FFFFFF"/>
                </a:solidFill>
                <a:latin typeface="Calibri"/>
                <a:cs typeface="Calibri"/>
              </a:rPr>
              <a:t>typically exhibit</a:t>
            </a:r>
            <a:r>
              <a:rPr dirty="0" sz="180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65" b="1">
                <a:solidFill>
                  <a:srgbClr val="7BCC99"/>
                </a:solidFill>
                <a:latin typeface="Calibri"/>
                <a:cs typeface="Calibri"/>
              </a:rPr>
              <a:t>upper</a:t>
            </a:r>
            <a:r>
              <a:rPr dirty="0" sz="1800" spc="15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1800" spc="20" b="1">
                <a:solidFill>
                  <a:srgbClr val="7BCC99"/>
                </a:solidFill>
                <a:latin typeface="Calibri"/>
                <a:cs typeface="Calibri"/>
              </a:rPr>
              <a:t>or </a:t>
            </a:r>
            <a:r>
              <a:rPr dirty="0" sz="1800" spc="50" b="1">
                <a:solidFill>
                  <a:srgbClr val="7BCC99"/>
                </a:solidFill>
                <a:latin typeface="Calibri"/>
                <a:cs typeface="Calibri"/>
              </a:rPr>
              <a:t>lower</a:t>
            </a:r>
            <a:r>
              <a:rPr dirty="0" sz="1800" spc="5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1800" spc="55" b="1">
                <a:solidFill>
                  <a:srgbClr val="7BCC99"/>
                </a:solidFill>
                <a:latin typeface="Calibri"/>
                <a:cs typeface="Calibri"/>
              </a:rPr>
              <a:t>respiratory</a:t>
            </a:r>
            <a:r>
              <a:rPr dirty="0" sz="1800" spc="40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1800" spc="90" b="1">
                <a:solidFill>
                  <a:srgbClr val="7BCC99"/>
                </a:solidFill>
                <a:latin typeface="Calibri"/>
                <a:cs typeface="Calibri"/>
              </a:rPr>
              <a:t>symptoms</a:t>
            </a:r>
            <a:r>
              <a:rPr dirty="0" sz="1800" spc="90">
                <a:solidFill>
                  <a:srgbClr val="FFFFFF"/>
                </a:solidFill>
                <a:latin typeface="Calibri"/>
                <a:cs typeface="Calibri"/>
              </a:rPr>
              <a:t>;</a:t>
            </a:r>
            <a:r>
              <a:rPr dirty="0" sz="1800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FFFFFF"/>
                </a:solidFill>
                <a:latin typeface="Calibri"/>
                <a:cs typeface="Calibri"/>
              </a:rPr>
              <a:t>GI</a:t>
            </a:r>
            <a:r>
              <a:rPr dirty="0" sz="18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FFFFFF"/>
                </a:solidFill>
                <a:latin typeface="Calibri"/>
                <a:cs typeface="Calibri"/>
              </a:rPr>
              <a:t>symptoms</a:t>
            </a:r>
            <a:r>
              <a:rPr dirty="0" sz="180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FFFFFF"/>
                </a:solidFill>
                <a:latin typeface="Calibri"/>
                <a:cs typeface="Calibri"/>
              </a:rPr>
              <a:t>may</a:t>
            </a:r>
            <a:r>
              <a:rPr dirty="0" sz="1800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FFFFFF"/>
                </a:solidFill>
                <a:latin typeface="Calibri"/>
                <a:cs typeface="Calibri"/>
              </a:rPr>
              <a:t>also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dirty="0" sz="180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FFFFFF"/>
                </a:solidFill>
                <a:latin typeface="Calibri"/>
                <a:cs typeface="Calibri"/>
              </a:rPr>
              <a:t>possible.</a:t>
            </a:r>
            <a:r>
              <a:rPr dirty="0" sz="1800" spc="4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FFFFFF"/>
                </a:solidFill>
                <a:latin typeface="Calibri"/>
                <a:cs typeface="Calibri"/>
              </a:rPr>
              <a:t>Range</a:t>
            </a:r>
            <a:r>
              <a:rPr dirty="0" sz="1800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severity</a:t>
            </a:r>
            <a:r>
              <a:rPr dirty="0" sz="18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might</a:t>
            </a:r>
            <a:r>
              <a:rPr dirty="0" sz="1800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dirty="0" sz="180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observed:</a:t>
            </a:r>
            <a:endParaRPr sz="1800">
              <a:latin typeface="Calibri"/>
              <a:cs typeface="Calibri"/>
            </a:endParaRPr>
          </a:p>
          <a:p>
            <a:pPr marL="812800" indent="-342900">
              <a:lnSpc>
                <a:spcPts val="1450"/>
              </a:lnSpc>
              <a:buSzPct val="71428"/>
              <a:buFont typeface="Symbol"/>
              <a:buChar char=""/>
              <a:tabLst>
                <a:tab pos="812800" algn="l"/>
              </a:tabLst>
            </a:pP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Mild</a:t>
            </a:r>
            <a:r>
              <a:rPr dirty="0" sz="1400" spc="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50">
                <a:solidFill>
                  <a:srgbClr val="FFFFFF"/>
                </a:solidFill>
                <a:latin typeface="Calibri"/>
                <a:cs typeface="Calibri"/>
              </a:rPr>
              <a:t>illness</a:t>
            </a:r>
            <a:r>
              <a:rPr dirty="0" sz="1400" spc="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(e.g.,</a:t>
            </a:r>
            <a:r>
              <a:rPr dirty="0" sz="1200" spc="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cough,</a:t>
            </a:r>
            <a:r>
              <a:rPr dirty="0" sz="1200" spc="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sore</a:t>
            </a:r>
            <a:r>
              <a:rPr dirty="0" sz="1200" spc="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throat,</a:t>
            </a:r>
            <a:r>
              <a:rPr dirty="0" sz="1200" spc="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eye</a:t>
            </a:r>
            <a:r>
              <a:rPr dirty="0" sz="1200" spc="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redness</a:t>
            </a:r>
            <a:r>
              <a:rPr dirty="0" sz="1200" spc="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dirty="0" sz="1200" spc="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eye</a:t>
            </a:r>
            <a:r>
              <a:rPr dirty="0" sz="1200" spc="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discharge</a:t>
            </a:r>
            <a:r>
              <a:rPr dirty="0" sz="1200" spc="1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70">
                <a:solidFill>
                  <a:srgbClr val="FFFFFF"/>
                </a:solidFill>
                <a:latin typeface="Calibri"/>
                <a:cs typeface="Calibri"/>
              </a:rPr>
              <a:t>such</a:t>
            </a:r>
            <a:r>
              <a:rPr dirty="0" sz="1200" spc="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8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dirty="0" sz="1200" spc="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conjunctivitis,</a:t>
            </a:r>
            <a:r>
              <a:rPr dirty="0" sz="1200" spc="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fever</a:t>
            </a:r>
            <a:r>
              <a:rPr dirty="0" sz="1200" spc="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dirty="0" sz="1200" spc="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feeling</a:t>
            </a:r>
            <a:r>
              <a:rPr dirty="0" sz="1200" spc="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feverish,</a:t>
            </a:r>
            <a:r>
              <a:rPr dirty="0" sz="1200" spc="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rhinorrhea,</a:t>
            </a:r>
            <a:r>
              <a:rPr dirty="0" sz="1200" spc="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fatigue,</a:t>
            </a:r>
            <a:r>
              <a:rPr dirty="0" sz="1200" spc="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myalgia,</a:t>
            </a:r>
            <a:endParaRPr sz="1200">
              <a:latin typeface="Calibri"/>
              <a:cs typeface="Calibri"/>
            </a:endParaRPr>
          </a:p>
          <a:p>
            <a:pPr marL="812800">
              <a:lnSpc>
                <a:spcPts val="1285"/>
              </a:lnSpc>
            </a:pP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arthralgia,</a:t>
            </a:r>
            <a:r>
              <a:rPr dirty="0" sz="1200" spc="1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headache)</a:t>
            </a:r>
            <a:endParaRPr sz="1200">
              <a:latin typeface="Calibri"/>
              <a:cs typeface="Calibri"/>
            </a:endParaRPr>
          </a:p>
          <a:p>
            <a:pPr marL="812800" indent="-342900">
              <a:lnSpc>
                <a:spcPts val="1510"/>
              </a:lnSpc>
              <a:buSzPct val="71428"/>
              <a:buFont typeface="Symbol"/>
              <a:buChar char=""/>
              <a:tabLst>
                <a:tab pos="812800" algn="l"/>
              </a:tabLst>
            </a:pP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Moderate</a:t>
            </a:r>
            <a:r>
              <a:rPr dirty="0" sz="1400" spc="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400" spc="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severe</a:t>
            </a:r>
            <a:r>
              <a:rPr dirty="0" sz="1400" spc="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50">
                <a:solidFill>
                  <a:srgbClr val="FFFFFF"/>
                </a:solidFill>
                <a:latin typeface="Calibri"/>
                <a:cs typeface="Calibri"/>
              </a:rPr>
              <a:t>illness</a:t>
            </a:r>
            <a:r>
              <a:rPr dirty="0" sz="1400" spc="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(e.g.,</a:t>
            </a:r>
            <a:r>
              <a:rPr dirty="0" sz="1200" spc="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shortness</a:t>
            </a:r>
            <a:r>
              <a:rPr dirty="0" sz="1200" spc="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200" spc="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breath</a:t>
            </a:r>
            <a:r>
              <a:rPr dirty="0" sz="1200" spc="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dirty="0" sz="1200" spc="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difficulty</a:t>
            </a:r>
            <a:r>
              <a:rPr dirty="0" sz="1200" spc="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breathing,</a:t>
            </a:r>
            <a:r>
              <a:rPr dirty="0" sz="1200" spc="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altered</a:t>
            </a:r>
            <a:r>
              <a:rPr dirty="0" sz="1200" spc="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mental</a:t>
            </a:r>
            <a:r>
              <a:rPr dirty="0" sz="1200" spc="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status,</a:t>
            </a:r>
            <a:r>
              <a:rPr dirty="0" sz="1200" spc="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seizures)</a:t>
            </a:r>
            <a:endParaRPr sz="1200">
              <a:latin typeface="Calibri"/>
              <a:cs typeface="Calibri"/>
            </a:endParaRPr>
          </a:p>
          <a:p>
            <a:pPr marL="812800" indent="-342900">
              <a:lnSpc>
                <a:spcPts val="1530"/>
              </a:lnSpc>
              <a:buSzPct val="71428"/>
              <a:buFont typeface="Symbol"/>
              <a:buChar char=""/>
              <a:tabLst>
                <a:tab pos="812800" algn="l"/>
              </a:tabLst>
            </a:pPr>
            <a:r>
              <a:rPr dirty="0" sz="1400" spc="55">
                <a:solidFill>
                  <a:srgbClr val="FFFFFF"/>
                </a:solidFill>
                <a:latin typeface="Calibri"/>
                <a:cs typeface="Calibri"/>
              </a:rPr>
              <a:t>Complications:</a:t>
            </a:r>
            <a:r>
              <a:rPr dirty="0" sz="140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20">
                <a:solidFill>
                  <a:srgbClr val="FFFFFF"/>
                </a:solidFill>
                <a:latin typeface="Calibri"/>
                <a:cs typeface="Calibri"/>
              </a:rPr>
              <a:t>pneumonia,</a:t>
            </a:r>
            <a:r>
              <a:rPr dirty="0" sz="1200" spc="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10">
                <a:solidFill>
                  <a:srgbClr val="FFFFFF"/>
                </a:solidFill>
                <a:latin typeface="Calibri"/>
                <a:cs typeface="Calibri"/>
              </a:rPr>
              <a:t>respiratory</a:t>
            </a:r>
            <a:r>
              <a:rPr dirty="0" sz="1200" spc="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10">
                <a:solidFill>
                  <a:srgbClr val="FFFFFF"/>
                </a:solidFill>
                <a:latin typeface="Calibri"/>
                <a:cs typeface="Calibri"/>
              </a:rPr>
              <a:t>failure,</a:t>
            </a:r>
            <a:r>
              <a:rPr dirty="0" sz="1200" spc="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20">
                <a:solidFill>
                  <a:srgbClr val="FFFFFF"/>
                </a:solidFill>
                <a:latin typeface="Calibri"/>
                <a:cs typeface="Calibri"/>
              </a:rPr>
              <a:t>acute</a:t>
            </a:r>
            <a:r>
              <a:rPr dirty="0" sz="1200" spc="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10">
                <a:solidFill>
                  <a:srgbClr val="FFFFFF"/>
                </a:solidFill>
                <a:latin typeface="Calibri"/>
                <a:cs typeface="Calibri"/>
              </a:rPr>
              <a:t>respiratory</a:t>
            </a:r>
            <a:r>
              <a:rPr dirty="0" sz="1200" spc="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20">
                <a:solidFill>
                  <a:srgbClr val="FFFFFF"/>
                </a:solidFill>
                <a:latin typeface="Calibri"/>
                <a:cs typeface="Calibri"/>
              </a:rPr>
              <a:t>distress</a:t>
            </a:r>
            <a:r>
              <a:rPr dirty="0" sz="1200" spc="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20">
                <a:solidFill>
                  <a:srgbClr val="FFFFFF"/>
                </a:solidFill>
                <a:latin typeface="Calibri"/>
                <a:cs typeface="Calibri"/>
              </a:rPr>
              <a:t>syndrome,</a:t>
            </a:r>
            <a:r>
              <a:rPr dirty="0" sz="1200" spc="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20">
                <a:solidFill>
                  <a:srgbClr val="FFFFFF"/>
                </a:solidFill>
                <a:latin typeface="Calibri"/>
                <a:cs typeface="Calibri"/>
              </a:rPr>
              <a:t>multi-organ</a:t>
            </a:r>
            <a:r>
              <a:rPr dirty="0" sz="1200" spc="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20">
                <a:solidFill>
                  <a:srgbClr val="FFFFFF"/>
                </a:solidFill>
                <a:latin typeface="Calibri"/>
                <a:cs typeface="Calibri"/>
              </a:rPr>
              <a:t>failure</a:t>
            </a:r>
            <a:r>
              <a:rPr dirty="0" sz="1200" spc="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10">
                <a:solidFill>
                  <a:srgbClr val="FFFFFF"/>
                </a:solidFill>
                <a:latin typeface="Calibri"/>
                <a:cs typeface="Calibri"/>
              </a:rPr>
              <a:t>(respiratory</a:t>
            </a:r>
            <a:r>
              <a:rPr dirty="0" sz="1200" spc="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2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20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20">
                <a:solidFill>
                  <a:srgbClr val="FFFFFF"/>
                </a:solidFill>
                <a:latin typeface="Calibri"/>
                <a:cs typeface="Calibri"/>
              </a:rPr>
              <a:t>kidney</a:t>
            </a:r>
            <a:r>
              <a:rPr dirty="0" sz="120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10">
                <a:solidFill>
                  <a:srgbClr val="FFFFFF"/>
                </a:solidFill>
                <a:latin typeface="Calibri"/>
                <a:cs typeface="Calibri"/>
              </a:rPr>
              <a:t>failure),</a:t>
            </a:r>
            <a:r>
              <a:rPr dirty="0" sz="1200" spc="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55">
                <a:solidFill>
                  <a:srgbClr val="FFFFFF"/>
                </a:solidFill>
                <a:latin typeface="Calibri"/>
                <a:cs typeface="Calibri"/>
              </a:rPr>
              <a:t>sepsis,</a:t>
            </a:r>
            <a:endParaRPr sz="1200">
              <a:latin typeface="Calibri"/>
              <a:cs typeface="Calibri"/>
            </a:endParaRPr>
          </a:p>
          <a:p>
            <a:pPr marL="812800">
              <a:lnSpc>
                <a:spcPts val="1370"/>
              </a:lnSpc>
            </a:pP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meningoencephalitis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200">
              <a:latin typeface="Calibri"/>
              <a:cs typeface="Calibri"/>
            </a:endParaRPr>
          </a:p>
          <a:p>
            <a:pPr marL="469900" indent="-457200">
              <a:lnSpc>
                <a:spcPts val="2090"/>
              </a:lnSpc>
              <a:buFont typeface="Arial"/>
              <a:buChar char="•"/>
              <a:tabLst>
                <a:tab pos="469900" algn="l"/>
              </a:tabLst>
            </a:pPr>
            <a:r>
              <a:rPr dirty="0" sz="1800" spc="20">
                <a:solidFill>
                  <a:srgbClr val="FFFFFF"/>
                </a:solidFill>
                <a:latin typeface="Calibri"/>
                <a:cs typeface="Calibri"/>
              </a:rPr>
              <a:t>Individuals</a:t>
            </a:r>
            <a:r>
              <a:rPr dirty="0" sz="18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2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1800" spc="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95" b="1">
                <a:solidFill>
                  <a:srgbClr val="7BCC99"/>
                </a:solidFill>
                <a:latin typeface="Calibri"/>
                <a:cs typeface="Calibri"/>
              </a:rPr>
              <a:t>clinically</a:t>
            </a:r>
            <a:r>
              <a:rPr dirty="0" sz="1800" spc="25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1800" spc="90" b="1">
                <a:solidFill>
                  <a:srgbClr val="7BCC99"/>
                </a:solidFill>
                <a:latin typeface="Calibri"/>
                <a:cs typeface="Calibri"/>
              </a:rPr>
              <a:t>compatible</a:t>
            </a:r>
            <a:r>
              <a:rPr dirty="0" sz="1800" spc="15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1800" spc="95" b="1">
                <a:solidFill>
                  <a:srgbClr val="7BCC99"/>
                </a:solidFill>
                <a:latin typeface="Calibri"/>
                <a:cs typeface="Calibri"/>
              </a:rPr>
              <a:t>symptoms</a:t>
            </a:r>
            <a:r>
              <a:rPr dirty="0" sz="1800" spc="15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1800" spc="80" b="1">
                <a:solidFill>
                  <a:srgbClr val="7BCC99"/>
                </a:solidFill>
                <a:latin typeface="Calibri"/>
                <a:cs typeface="Calibri"/>
              </a:rPr>
              <a:t>and</a:t>
            </a:r>
            <a:r>
              <a:rPr dirty="0" sz="1800" spc="-20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1800" spc="75" b="1">
                <a:solidFill>
                  <a:srgbClr val="7BCC99"/>
                </a:solidFill>
                <a:latin typeface="Calibri"/>
                <a:cs typeface="Calibri"/>
              </a:rPr>
              <a:t>exposure</a:t>
            </a:r>
            <a:r>
              <a:rPr dirty="0" sz="1800" spc="30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1800" spc="20">
                <a:solidFill>
                  <a:srgbClr val="FFFFFF"/>
                </a:solidFill>
                <a:latin typeface="Calibri"/>
                <a:cs typeface="Calibri"/>
              </a:rPr>
              <a:t>history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FFFFFF"/>
                </a:solidFill>
                <a:latin typeface="Calibri"/>
                <a:cs typeface="Calibri"/>
              </a:rPr>
              <a:t>should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2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dirty="0" sz="1800" spc="60" b="1">
                <a:solidFill>
                  <a:srgbClr val="7BCC99"/>
                </a:solidFill>
                <a:latin typeface="Calibri"/>
                <a:cs typeface="Calibri"/>
              </a:rPr>
              <a:t>tested</a:t>
            </a:r>
            <a:r>
              <a:rPr dirty="0" sz="1800" spc="6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lvl="1" marL="756285" indent="-286385">
              <a:lnSpc>
                <a:spcPts val="1525"/>
              </a:lnSpc>
              <a:buFont typeface="Arial"/>
              <a:buChar char="•"/>
              <a:tabLst>
                <a:tab pos="756285" algn="l"/>
              </a:tabLst>
            </a:pPr>
            <a:r>
              <a:rPr dirty="0" sz="1400" spc="20" b="1">
                <a:solidFill>
                  <a:srgbClr val="7BCC99"/>
                </a:solidFill>
                <a:latin typeface="Calibri"/>
                <a:cs typeface="Calibri"/>
              </a:rPr>
              <a:t>Notify</a:t>
            </a:r>
            <a:r>
              <a:rPr dirty="0" sz="1400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1400" spc="105" b="1">
                <a:solidFill>
                  <a:srgbClr val="7BCC99"/>
                </a:solidFill>
                <a:latin typeface="Calibri"/>
                <a:cs typeface="Calibri"/>
              </a:rPr>
              <a:t>DPH</a:t>
            </a:r>
            <a:r>
              <a:rPr dirty="0" sz="1400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1400" spc="55" b="1">
                <a:solidFill>
                  <a:srgbClr val="7BCC99"/>
                </a:solidFill>
                <a:latin typeface="Calibri"/>
                <a:cs typeface="Calibri"/>
              </a:rPr>
              <a:t>epidemiologist</a:t>
            </a:r>
            <a:r>
              <a:rPr dirty="0" sz="1400" spc="-10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1400" spc="50" b="1">
                <a:solidFill>
                  <a:srgbClr val="7BCC99"/>
                </a:solidFill>
                <a:latin typeface="Calibri"/>
                <a:cs typeface="Calibri"/>
              </a:rPr>
              <a:t>on</a:t>
            </a:r>
            <a:r>
              <a:rPr dirty="0" sz="1400" spc="5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1400" spc="90" b="1">
                <a:solidFill>
                  <a:srgbClr val="7BCC99"/>
                </a:solidFill>
                <a:latin typeface="Calibri"/>
                <a:cs typeface="Calibri"/>
              </a:rPr>
              <a:t>call</a:t>
            </a:r>
            <a:r>
              <a:rPr dirty="0" sz="1400" spc="15" b="1">
                <a:solidFill>
                  <a:srgbClr val="7BCC99"/>
                </a:solidFill>
                <a:latin typeface="Calibri"/>
                <a:cs typeface="Calibri"/>
              </a:rPr>
              <a:t> 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if </a:t>
            </a:r>
            <a:r>
              <a:rPr dirty="0" sz="1400" spc="65">
                <a:solidFill>
                  <a:srgbClr val="F1F1F1"/>
                </a:solidFill>
                <a:latin typeface="Calibri"/>
                <a:cs typeface="Calibri"/>
              </a:rPr>
              <a:t>a</a:t>
            </a:r>
            <a:r>
              <a:rPr dirty="0" sz="1400" spc="1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person</a:t>
            </a:r>
            <a:r>
              <a:rPr dirty="0" sz="1400" spc="-2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under</a:t>
            </a:r>
            <a:r>
              <a:rPr dirty="0" sz="1400" spc="1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10">
                <a:solidFill>
                  <a:srgbClr val="F1F1F1"/>
                </a:solidFill>
                <a:latin typeface="Calibri"/>
                <a:cs typeface="Calibri"/>
              </a:rPr>
              <a:t>monitoring</a:t>
            </a:r>
            <a:r>
              <a:rPr dirty="0" sz="1400" spc="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develops</a:t>
            </a:r>
            <a:r>
              <a:rPr dirty="0" sz="1400" spc="-3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45">
                <a:solidFill>
                  <a:srgbClr val="F1F1F1"/>
                </a:solidFill>
                <a:latin typeface="Calibri"/>
                <a:cs typeface="Calibri"/>
              </a:rPr>
              <a:t>symptoms</a:t>
            </a:r>
            <a:endParaRPr sz="1400">
              <a:latin typeface="Calibri"/>
              <a:cs typeface="Calibri"/>
            </a:endParaRPr>
          </a:p>
          <a:p>
            <a:pPr lvl="1" marL="756285" indent="-286385">
              <a:lnSpc>
                <a:spcPts val="1595"/>
              </a:lnSpc>
              <a:buFont typeface="Arial"/>
              <a:buChar char="•"/>
              <a:tabLst>
                <a:tab pos="756285" algn="l"/>
              </a:tabLst>
            </a:pPr>
            <a:r>
              <a:rPr dirty="0" sz="1400" spc="70">
                <a:solidFill>
                  <a:srgbClr val="F1F1F1"/>
                </a:solidFill>
                <a:latin typeface="Calibri"/>
                <a:cs typeface="Calibri"/>
              </a:rPr>
              <a:t>See</a:t>
            </a:r>
            <a:r>
              <a:rPr dirty="0" sz="1400" spc="-1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114">
                <a:solidFill>
                  <a:srgbClr val="F1F1F1"/>
                </a:solidFill>
                <a:latin typeface="Calibri"/>
                <a:cs typeface="Calibri"/>
              </a:rPr>
              <a:t>SPHL</a:t>
            </a:r>
            <a:r>
              <a:rPr dirty="0" sz="1400" spc="-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influenza</a:t>
            </a:r>
            <a:r>
              <a:rPr dirty="0" sz="1400" spc="4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testing</a:t>
            </a:r>
            <a:r>
              <a:rPr dirty="0" sz="140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10">
                <a:solidFill>
                  <a:srgbClr val="F1F1F1"/>
                </a:solidFill>
                <a:latin typeface="Calibri"/>
                <a:cs typeface="Calibri"/>
              </a:rPr>
              <a:t>for</a:t>
            </a:r>
            <a:r>
              <a:rPr dirty="0" sz="1400" spc="-1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45">
                <a:solidFill>
                  <a:srgbClr val="F1F1F1"/>
                </a:solidFill>
                <a:latin typeface="Calibri"/>
                <a:cs typeface="Calibri"/>
              </a:rPr>
              <a:t>guidance</a:t>
            </a:r>
            <a:r>
              <a:rPr dirty="0" sz="1400" spc="1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on</a:t>
            </a:r>
            <a:r>
              <a:rPr dirty="0" sz="140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60">
                <a:solidFill>
                  <a:srgbClr val="F1F1F1"/>
                </a:solidFill>
                <a:latin typeface="Calibri"/>
                <a:cs typeface="Calibri"/>
              </a:rPr>
              <a:t>specimen</a:t>
            </a:r>
            <a:r>
              <a:rPr dirty="0" sz="1400" spc="-1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collection</a:t>
            </a:r>
            <a:r>
              <a:rPr dirty="0" sz="140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50">
                <a:solidFill>
                  <a:srgbClr val="F1F1F1"/>
                </a:solidFill>
                <a:latin typeface="Calibri"/>
                <a:cs typeface="Calibri"/>
              </a:rPr>
              <a:t>and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55">
                <a:solidFill>
                  <a:srgbClr val="F1F1F1"/>
                </a:solidFill>
                <a:latin typeface="Calibri"/>
                <a:cs typeface="Calibri"/>
              </a:rPr>
              <a:t>submission</a:t>
            </a:r>
            <a:endParaRPr sz="1400">
              <a:latin typeface="Calibri"/>
              <a:cs typeface="Calibri"/>
            </a:endParaRPr>
          </a:p>
          <a:p>
            <a:pPr marL="469900" indent="-457200">
              <a:lnSpc>
                <a:spcPts val="2090"/>
              </a:lnSpc>
              <a:spcBef>
                <a:spcPts val="1700"/>
              </a:spcBef>
              <a:buFont typeface="Arial"/>
              <a:buChar char="•"/>
              <a:tabLst>
                <a:tab pos="469900" algn="l"/>
              </a:tabLst>
            </a:pPr>
            <a:r>
              <a:rPr dirty="0" sz="1800" spc="55">
                <a:solidFill>
                  <a:srgbClr val="FFFFFF"/>
                </a:solidFill>
                <a:latin typeface="Calibri"/>
                <a:cs typeface="Calibri"/>
              </a:rPr>
              <a:t>Symptomatic</a:t>
            </a:r>
            <a:r>
              <a:rPr dirty="0" sz="1800" spc="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20">
                <a:solidFill>
                  <a:srgbClr val="FFFFFF"/>
                </a:solidFill>
                <a:latin typeface="Calibri"/>
                <a:cs typeface="Calibri"/>
              </a:rPr>
              <a:t>individuals</a:t>
            </a:r>
            <a:r>
              <a:rPr dirty="0" sz="18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FFFFFF"/>
                </a:solidFill>
                <a:latin typeface="Calibri"/>
                <a:cs typeface="Calibri"/>
              </a:rPr>
              <a:t>should</a:t>
            </a:r>
            <a:r>
              <a:rPr dirty="0" sz="1800" spc="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90" b="1">
                <a:solidFill>
                  <a:srgbClr val="F8C89E"/>
                </a:solidFill>
                <a:latin typeface="Calibri"/>
                <a:cs typeface="Calibri"/>
              </a:rPr>
              <a:t>self-</a:t>
            </a:r>
            <a:r>
              <a:rPr dirty="0" sz="1800" spc="80" b="1">
                <a:solidFill>
                  <a:srgbClr val="F8C89E"/>
                </a:solidFill>
                <a:latin typeface="Calibri"/>
                <a:cs typeface="Calibri"/>
              </a:rPr>
              <a:t>isolate</a:t>
            </a:r>
            <a:r>
              <a:rPr dirty="0" sz="1800" spc="65" b="1">
                <a:solidFill>
                  <a:srgbClr val="F8C89E"/>
                </a:solidFill>
                <a:latin typeface="Calibri"/>
                <a:cs typeface="Calibri"/>
              </a:rPr>
              <a:t> </a:t>
            </a:r>
            <a:r>
              <a:rPr dirty="0" sz="1800" spc="60" b="1">
                <a:solidFill>
                  <a:srgbClr val="F8C89E"/>
                </a:solidFill>
                <a:latin typeface="Calibri"/>
                <a:cs typeface="Calibri"/>
              </a:rPr>
              <a:t>away</a:t>
            </a:r>
            <a:r>
              <a:rPr dirty="0" sz="1800" spc="20" b="1">
                <a:solidFill>
                  <a:srgbClr val="F8C89E"/>
                </a:solidFill>
                <a:latin typeface="Calibri"/>
                <a:cs typeface="Calibri"/>
              </a:rPr>
              <a:t> from</a:t>
            </a:r>
            <a:r>
              <a:rPr dirty="0" sz="1800" spc="55" b="1">
                <a:solidFill>
                  <a:srgbClr val="F8C89E"/>
                </a:solidFill>
                <a:latin typeface="Calibri"/>
                <a:cs typeface="Calibri"/>
              </a:rPr>
              <a:t> </a:t>
            </a:r>
            <a:r>
              <a:rPr dirty="0" sz="1800" spc="60" b="1">
                <a:solidFill>
                  <a:srgbClr val="F8C89E"/>
                </a:solidFill>
                <a:latin typeface="Calibri"/>
                <a:cs typeface="Calibri"/>
              </a:rPr>
              <a:t>others</a:t>
            </a:r>
            <a:endParaRPr sz="1800">
              <a:latin typeface="Calibri"/>
              <a:cs typeface="Calibri"/>
            </a:endParaRPr>
          </a:p>
          <a:p>
            <a:pPr lvl="1" marL="756285" indent="-286385">
              <a:lnSpc>
                <a:spcPts val="1610"/>
              </a:lnSpc>
              <a:buFont typeface="Arial"/>
              <a:buChar char="•"/>
              <a:tabLst>
                <a:tab pos="756285" algn="l"/>
              </a:tabLst>
            </a:pPr>
            <a:r>
              <a:rPr dirty="0" sz="1400">
                <a:solidFill>
                  <a:srgbClr val="F1F1F1"/>
                </a:solidFill>
                <a:latin typeface="Calibri"/>
                <a:cs typeface="Calibri"/>
              </a:rPr>
              <a:t>In</a:t>
            </a:r>
            <a:r>
              <a:rPr dirty="0" sz="1400" spc="2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65">
                <a:solidFill>
                  <a:srgbClr val="F1F1F1"/>
                </a:solidFill>
                <a:latin typeface="Calibri"/>
                <a:cs typeface="Calibri"/>
              </a:rPr>
              <a:t>a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50">
                <a:solidFill>
                  <a:srgbClr val="F1F1F1"/>
                </a:solidFill>
                <a:latin typeface="Calibri"/>
                <a:cs typeface="Calibri"/>
              </a:rPr>
              <a:t>clinical </a:t>
            </a:r>
            <a:r>
              <a:rPr dirty="0" sz="1400">
                <a:solidFill>
                  <a:srgbClr val="F1F1F1"/>
                </a:solidFill>
                <a:latin typeface="Calibri"/>
                <a:cs typeface="Calibri"/>
              </a:rPr>
              <a:t>setting</a:t>
            </a:r>
            <a:r>
              <a:rPr dirty="0" sz="1400" spc="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60" b="1">
                <a:solidFill>
                  <a:srgbClr val="F8C89E"/>
                </a:solidFill>
                <a:latin typeface="Calibri"/>
                <a:cs typeface="Calibri"/>
              </a:rPr>
              <a:t>standard,</a:t>
            </a:r>
            <a:r>
              <a:rPr dirty="0" sz="1400" spc="-5" b="1">
                <a:solidFill>
                  <a:srgbClr val="F8C89E"/>
                </a:solidFill>
                <a:latin typeface="Calibri"/>
                <a:cs typeface="Calibri"/>
              </a:rPr>
              <a:t> </a:t>
            </a:r>
            <a:r>
              <a:rPr dirty="0" sz="1400" spc="75" b="1">
                <a:solidFill>
                  <a:srgbClr val="F8C89E"/>
                </a:solidFill>
                <a:latin typeface="Calibri"/>
                <a:cs typeface="Calibri"/>
              </a:rPr>
              <a:t>contact,</a:t>
            </a:r>
            <a:r>
              <a:rPr dirty="0" sz="1400" spc="-5" b="1">
                <a:solidFill>
                  <a:srgbClr val="F8C89E"/>
                </a:solidFill>
                <a:latin typeface="Calibri"/>
                <a:cs typeface="Calibri"/>
              </a:rPr>
              <a:t> </a:t>
            </a:r>
            <a:r>
              <a:rPr dirty="0" sz="1400" spc="65" b="1">
                <a:solidFill>
                  <a:srgbClr val="F8C89E"/>
                </a:solidFill>
                <a:latin typeface="Calibri"/>
                <a:cs typeface="Calibri"/>
              </a:rPr>
              <a:t>and</a:t>
            </a:r>
            <a:r>
              <a:rPr dirty="0" sz="1400" spc="10" b="1">
                <a:solidFill>
                  <a:srgbClr val="F8C89E"/>
                </a:solidFill>
                <a:latin typeface="Calibri"/>
                <a:cs typeface="Calibri"/>
              </a:rPr>
              <a:t> </a:t>
            </a:r>
            <a:r>
              <a:rPr dirty="0" sz="1400" spc="45" b="1">
                <a:solidFill>
                  <a:srgbClr val="F8C89E"/>
                </a:solidFill>
                <a:latin typeface="Calibri"/>
                <a:cs typeface="Calibri"/>
              </a:rPr>
              <a:t>airborne</a:t>
            </a:r>
            <a:r>
              <a:rPr dirty="0" sz="1400" spc="-20" b="1">
                <a:solidFill>
                  <a:srgbClr val="F8C89E"/>
                </a:solidFill>
                <a:latin typeface="Calibri"/>
                <a:cs typeface="Calibri"/>
              </a:rPr>
              <a:t> </a:t>
            </a:r>
            <a:r>
              <a:rPr dirty="0" sz="1400" spc="65" b="1">
                <a:solidFill>
                  <a:srgbClr val="F8C89E"/>
                </a:solidFill>
                <a:latin typeface="Calibri"/>
                <a:cs typeface="Calibri"/>
              </a:rPr>
              <a:t>precautions</a:t>
            </a:r>
            <a:r>
              <a:rPr dirty="0" sz="1400" spc="10" b="1">
                <a:solidFill>
                  <a:srgbClr val="F8C89E"/>
                </a:solidFill>
                <a:latin typeface="Calibri"/>
                <a:cs typeface="Calibri"/>
              </a:rPr>
              <a:t> </a:t>
            </a:r>
            <a:r>
              <a:rPr dirty="0" sz="1400" spc="50">
                <a:solidFill>
                  <a:srgbClr val="F1F1F1"/>
                </a:solidFill>
                <a:latin typeface="Calibri"/>
                <a:cs typeface="Calibri"/>
              </a:rPr>
              <a:t>should</a:t>
            </a:r>
            <a:r>
              <a:rPr dirty="0" sz="1400" spc="2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1F1F1"/>
                </a:solidFill>
                <a:latin typeface="Calibri"/>
                <a:cs typeface="Calibri"/>
              </a:rPr>
              <a:t>be</a:t>
            </a:r>
            <a:r>
              <a:rPr dirty="0" sz="1400" spc="1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60">
                <a:solidFill>
                  <a:srgbClr val="F1F1F1"/>
                </a:solidFill>
                <a:latin typeface="Calibri"/>
                <a:cs typeface="Calibri"/>
              </a:rPr>
              <a:t>used</a:t>
            </a:r>
            <a:r>
              <a:rPr dirty="0" sz="1400" spc="1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1F1F1"/>
                </a:solidFill>
                <a:latin typeface="Calibri"/>
                <a:cs typeface="Calibri"/>
              </a:rPr>
              <a:t>for</a:t>
            </a:r>
            <a:r>
              <a:rPr dirty="0" sz="1400" spc="1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1F1F1"/>
                </a:solidFill>
                <a:latin typeface="Calibri"/>
                <a:cs typeface="Calibri"/>
              </a:rPr>
              <a:t>patient</a:t>
            </a:r>
            <a:r>
              <a:rPr dirty="0" sz="1400" spc="1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1F1F1"/>
                </a:solidFill>
                <a:latin typeface="Calibri"/>
                <a:cs typeface="Calibri"/>
              </a:rPr>
              <a:t>care</a:t>
            </a:r>
            <a:r>
              <a:rPr dirty="0" sz="1400" spc="2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1F1F1"/>
                </a:solidFill>
                <a:latin typeface="Calibri"/>
                <a:cs typeface="Calibri"/>
              </a:rPr>
              <a:t>and</a:t>
            </a:r>
            <a:r>
              <a:rPr dirty="0" sz="1400" spc="4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1F1F1"/>
                </a:solidFill>
                <a:latin typeface="Calibri"/>
                <a:cs typeface="Calibri"/>
              </a:rPr>
              <a:t>evaluation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Jones, Sydney</dc:creator>
  <dc:title>PowerPoint Presentation</dc:title>
  <dcterms:created xsi:type="dcterms:W3CDTF">2024-04-07T23:27:54Z</dcterms:created>
  <dcterms:modified xsi:type="dcterms:W3CDTF">2024-04-07T23:27:54Z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2024-04-07T00:00:00Z</vt:filetime>
  </property>
  <property fmtid="{D5CDD505-2E9C-101B-9397-08002B2CF9AE}" pid="5" name="Producer">
    <vt:lpwstr>Microsoft® PowerPoint® for Microsoft 365</vt:lpwstr>
  </property>
</Properties>
</file>